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35"/>
  </p:notesMasterIdLst>
  <p:sldIdLst>
    <p:sldId id="3825" r:id="rId5"/>
    <p:sldId id="3843" r:id="rId6"/>
    <p:sldId id="3836" r:id="rId7"/>
    <p:sldId id="3826" r:id="rId8"/>
    <p:sldId id="3828" r:id="rId9"/>
    <p:sldId id="269" r:id="rId10"/>
    <p:sldId id="3841" r:id="rId11"/>
    <p:sldId id="3837" r:id="rId12"/>
    <p:sldId id="3839" r:id="rId13"/>
    <p:sldId id="3794" r:id="rId14"/>
    <p:sldId id="3845" r:id="rId15"/>
    <p:sldId id="3890" r:id="rId16"/>
    <p:sldId id="3891" r:id="rId17"/>
    <p:sldId id="3892" r:id="rId18"/>
    <p:sldId id="3893" r:id="rId19"/>
    <p:sldId id="3894" r:id="rId20"/>
    <p:sldId id="3844" r:id="rId21"/>
    <p:sldId id="3896" r:id="rId22"/>
    <p:sldId id="3849" r:id="rId23"/>
    <p:sldId id="3900" r:id="rId24"/>
    <p:sldId id="3901" r:id="rId25"/>
    <p:sldId id="3850" r:id="rId26"/>
    <p:sldId id="3852" r:id="rId27"/>
    <p:sldId id="3880" r:id="rId28"/>
    <p:sldId id="3898" r:id="rId29"/>
    <p:sldId id="3881" r:id="rId30"/>
    <p:sldId id="3899" r:id="rId31"/>
    <p:sldId id="3897" r:id="rId32"/>
    <p:sldId id="3884" r:id="rId33"/>
    <p:sldId id="3834"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8" autoAdjust="0"/>
    <p:restoredTop sz="94654"/>
  </p:normalViewPr>
  <p:slideViewPr>
    <p:cSldViewPr snapToGrid="0">
      <p:cViewPr varScale="1">
        <p:scale>
          <a:sx n="110" d="100"/>
          <a:sy n="110" d="100"/>
        </p:scale>
        <p:origin x="552" y="17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2024</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2024</a:t>
          </a:r>
        </a:p>
        <a:p>
          <a:r>
            <a:rPr lang="en-US" b="0" u="none" dirty="0"/>
            <a:t>School Leadership completed 2024-2025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2024</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SY24-25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7B7DC85A-1097-4B13-A457-5376A39A58E2}" type="presOf" srcId="{F7B81412-5EAE-488C-9259-0FA0EB0F090B}" destId="{80C8596E-ABE7-41A1-8A35-72244067CF90}" srcOrd="1"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61721-7C2C-4A79-B878-44F3018FFCA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FD8D9F0-5EA9-416A-BC6F-371703DCB2BB}">
      <dgm:prSet phldrT="[Text]"/>
      <dgm:spPr/>
      <dgm:t>
        <a:bodyPr/>
        <a:lstStyle/>
        <a:p>
          <a:r>
            <a:rPr lang="en-US" dirty="0"/>
            <a:t>What progress has been made towards the priorities identified in our Strategic Plan? What evidence/data do we have?</a:t>
          </a:r>
        </a:p>
      </dgm:t>
    </dgm:pt>
    <dgm:pt modelId="{F04CC161-7796-4590-A4F7-0554A7980E00}" type="parTrans" cxnId="{D66810A5-B7AA-4EB9-8B01-6BBCC3A969E4}">
      <dgm:prSet/>
      <dgm:spPr/>
      <dgm:t>
        <a:bodyPr/>
        <a:lstStyle/>
        <a:p>
          <a:endParaRPr lang="en-US"/>
        </a:p>
      </dgm:t>
    </dgm:pt>
    <dgm:pt modelId="{74C54E56-029E-4673-90E3-F18B56E5C717}" type="sibTrans" cxnId="{D66810A5-B7AA-4EB9-8B01-6BBCC3A969E4}">
      <dgm:prSet/>
      <dgm:spPr/>
      <dgm:t>
        <a:bodyPr/>
        <a:lstStyle/>
        <a:p>
          <a:endParaRPr lang="en-US"/>
        </a:p>
      </dgm:t>
    </dgm:pt>
    <dgm:pt modelId="{7D8DE8F9-4037-42E2-ABA2-A8CF78EDF0C0}">
      <dgm:prSet phldrT="[Text]" custT="1"/>
      <dgm:spPr/>
      <dgm:t>
        <a:bodyPr/>
        <a:lstStyle/>
        <a:p>
          <a:r>
            <a:rPr lang="en-US" sz="1600" dirty="0"/>
            <a:t>Literacy: In progress- data is improving groups have been adjusted to meet the needs of the students. Resource: </a:t>
          </a:r>
          <a:r>
            <a:rPr lang="en-US" sz="1600" dirty="0" err="1"/>
            <a:t>FlyLeaf</a:t>
          </a:r>
          <a:r>
            <a:rPr lang="en-US" sz="1600" dirty="0"/>
            <a:t>, </a:t>
          </a:r>
          <a:r>
            <a:rPr lang="en-US" sz="1600" dirty="0" err="1"/>
            <a:t>Fundations</a:t>
          </a:r>
          <a:r>
            <a:rPr lang="en-US" sz="1600" dirty="0"/>
            <a:t>, and Reading Specialist</a:t>
          </a:r>
        </a:p>
      </dgm:t>
    </dgm:pt>
    <dgm:pt modelId="{C00BA478-F7EF-4ABA-92DA-E21119F821FF}" type="parTrans" cxnId="{B1AD958D-312C-4C81-BF7A-57725718AB23}">
      <dgm:prSet/>
      <dgm:spPr/>
      <dgm:t>
        <a:bodyPr/>
        <a:lstStyle/>
        <a:p>
          <a:endParaRPr lang="en-US"/>
        </a:p>
      </dgm:t>
    </dgm:pt>
    <dgm:pt modelId="{C4969F15-0CB7-4674-8729-4D79E41EFDA7}" type="sibTrans" cxnId="{B1AD958D-312C-4C81-BF7A-57725718AB23}">
      <dgm:prSet/>
      <dgm:spPr/>
      <dgm:t>
        <a:bodyPr/>
        <a:lstStyle/>
        <a:p>
          <a:endParaRPr lang="en-US"/>
        </a:p>
      </dgm:t>
    </dgm:pt>
    <dgm:pt modelId="{89F160A5-385F-435B-993D-624E928494AA}">
      <dgm:prSet phldrT="[Text]"/>
      <dgm:spPr/>
      <dgm:t>
        <a:bodyPr/>
        <a:lstStyle/>
        <a:p>
          <a:r>
            <a:rPr lang="en-US"/>
            <a:t>Based upon available data, are there any other adjustments we need to make to the Strategic Plan?</a:t>
          </a:r>
        </a:p>
      </dgm:t>
    </dgm:pt>
    <dgm:pt modelId="{4257D6F5-1CDE-4CE7-BA71-59923A62EB27}" type="parTrans" cxnId="{A7D09CA9-093A-4767-ACD6-6C5F2C39BA85}">
      <dgm:prSet/>
      <dgm:spPr/>
      <dgm:t>
        <a:bodyPr/>
        <a:lstStyle/>
        <a:p>
          <a:endParaRPr lang="en-US"/>
        </a:p>
      </dgm:t>
    </dgm:pt>
    <dgm:pt modelId="{6D7B85EA-B731-4C65-8788-8E583B5A7C57}" type="sibTrans" cxnId="{A7D09CA9-093A-4767-ACD6-6C5F2C39BA85}">
      <dgm:prSet/>
      <dgm:spPr/>
      <dgm:t>
        <a:bodyPr/>
        <a:lstStyle/>
        <a:p>
          <a:endParaRPr lang="en-US"/>
        </a:p>
      </dgm:t>
    </dgm:pt>
    <dgm:pt modelId="{6055D5BD-ADDF-409D-9855-625CDF7F9FE3}">
      <dgm:prSet phldrT="[Text]" custT="1"/>
      <dgm:spPr/>
      <dgm:t>
        <a:bodyPr/>
        <a:lstStyle/>
        <a:p>
          <a:r>
            <a:rPr lang="en-US" sz="1800" dirty="0"/>
            <a:t>Adjustments are made weekly based on CFA data and STAP Monitoring by District, State, and RESA </a:t>
          </a:r>
        </a:p>
      </dgm:t>
    </dgm:pt>
    <dgm:pt modelId="{70205FDF-E611-46A3-B5CF-D78CA2243205}" type="parTrans" cxnId="{67B64667-C65B-4BE9-9C5C-9EE61B449C90}">
      <dgm:prSet/>
      <dgm:spPr/>
      <dgm:t>
        <a:bodyPr/>
        <a:lstStyle/>
        <a:p>
          <a:endParaRPr lang="en-US"/>
        </a:p>
      </dgm:t>
    </dgm:pt>
    <dgm:pt modelId="{09C077F7-2D3C-4C62-9106-B324518973A1}" type="sibTrans" cxnId="{67B64667-C65B-4BE9-9C5C-9EE61B449C90}">
      <dgm:prSet/>
      <dgm:spPr/>
      <dgm:t>
        <a:bodyPr/>
        <a:lstStyle/>
        <a:p>
          <a:endParaRPr lang="en-US"/>
        </a:p>
      </dgm:t>
    </dgm:pt>
    <dgm:pt modelId="{4F5B2811-1531-4CED-A8A6-9C2F377AD575}">
      <dgm:prSet phldrT="[Text]" custT="1"/>
      <dgm:spPr/>
      <dgm:t>
        <a:bodyPr/>
        <a:lstStyle/>
        <a:p>
          <a:r>
            <a:rPr lang="en-US" sz="1600" dirty="0"/>
            <a:t>Math: In progress –data is improving groups have been adjusted to meet the needs if the students: Math Specialist and groups </a:t>
          </a:r>
        </a:p>
      </dgm:t>
    </dgm:pt>
    <dgm:pt modelId="{214DDD42-3D4C-41C2-B781-2CBB83854548}" type="parTrans" cxnId="{78CCBB7D-1190-42EC-8340-67938B230D0E}">
      <dgm:prSet/>
      <dgm:spPr/>
      <dgm:t>
        <a:bodyPr/>
        <a:lstStyle/>
        <a:p>
          <a:endParaRPr lang="en-US"/>
        </a:p>
      </dgm:t>
    </dgm:pt>
    <dgm:pt modelId="{D5A86F4E-36F3-476A-93E2-DC0235BD40DD}" type="sibTrans" cxnId="{78CCBB7D-1190-42EC-8340-67938B230D0E}">
      <dgm:prSet/>
      <dgm:spPr/>
      <dgm:t>
        <a:bodyPr/>
        <a:lstStyle/>
        <a:p>
          <a:endParaRPr lang="en-US"/>
        </a:p>
      </dgm:t>
    </dgm:pt>
    <dgm:pt modelId="{9A194BAE-92AF-42AF-AABB-6DB64AA155A9}">
      <dgm:prSet phldrT="[Text]" custT="1"/>
      <dgm:spPr/>
      <dgm:t>
        <a:bodyPr/>
        <a:lstStyle/>
        <a:p>
          <a:r>
            <a:rPr lang="en-US" sz="1600" dirty="0"/>
            <a:t>Attendance Goal: Met ( Will continue Attendance Protocols) </a:t>
          </a:r>
        </a:p>
      </dgm:t>
    </dgm:pt>
    <dgm:pt modelId="{1DBDD632-6945-4450-9003-EB578452558C}" type="parTrans" cxnId="{9FC9B9CC-541F-4E4D-BE21-3EEDBEEF2877}">
      <dgm:prSet/>
      <dgm:spPr/>
    </dgm:pt>
    <dgm:pt modelId="{7476B206-9CD8-473A-9337-7913088D444C}" type="sibTrans" cxnId="{9FC9B9CC-541F-4E4D-BE21-3EEDBEEF2877}">
      <dgm:prSet/>
      <dgm:spPr/>
    </dgm:pt>
    <dgm:pt modelId="{3349C0E8-6BEE-45D4-98CC-EFE56019B217}" type="pres">
      <dgm:prSet presAssocID="{1A561721-7C2C-4A79-B878-44F3018FFCAA}" presName="Name0" presStyleCnt="0">
        <dgm:presLayoutVars>
          <dgm:dir/>
          <dgm:animLvl val="lvl"/>
          <dgm:resizeHandles val="exact"/>
        </dgm:presLayoutVars>
      </dgm:prSet>
      <dgm:spPr/>
    </dgm:pt>
    <dgm:pt modelId="{51CF1083-92AF-4E0D-B1E0-0B8DF8FB61E4}" type="pres">
      <dgm:prSet presAssocID="{5FD8D9F0-5EA9-416A-BC6F-371703DCB2BB}" presName="linNode" presStyleCnt="0"/>
      <dgm:spPr/>
    </dgm:pt>
    <dgm:pt modelId="{7965C820-9C98-4906-A6FB-49503750E358}" type="pres">
      <dgm:prSet presAssocID="{5FD8D9F0-5EA9-416A-BC6F-371703DCB2BB}" presName="parentText" presStyleLbl="node1" presStyleIdx="0" presStyleCnt="2">
        <dgm:presLayoutVars>
          <dgm:chMax val="1"/>
          <dgm:bulletEnabled val="1"/>
        </dgm:presLayoutVars>
      </dgm:prSet>
      <dgm:spPr/>
    </dgm:pt>
    <dgm:pt modelId="{DBDE74F7-5078-407B-9EA3-2E0B74D2EC4E}" type="pres">
      <dgm:prSet presAssocID="{5FD8D9F0-5EA9-416A-BC6F-371703DCB2BB}" presName="descendantText" presStyleLbl="alignAccFollowNode1" presStyleIdx="0" presStyleCnt="2" custLinFactNeighborX="0" custLinFactNeighborY="608">
        <dgm:presLayoutVars>
          <dgm:bulletEnabled val="1"/>
        </dgm:presLayoutVars>
      </dgm:prSet>
      <dgm:spPr/>
    </dgm:pt>
    <dgm:pt modelId="{8F45CDAB-A328-4CEE-872C-593BFA4EF98A}" type="pres">
      <dgm:prSet presAssocID="{74C54E56-029E-4673-90E3-F18B56E5C717}" presName="sp" presStyleCnt="0"/>
      <dgm:spPr/>
    </dgm:pt>
    <dgm:pt modelId="{F594C48E-4CC6-4C33-A98C-2BD40404145A}" type="pres">
      <dgm:prSet presAssocID="{89F160A5-385F-435B-993D-624E928494AA}" presName="linNode" presStyleCnt="0"/>
      <dgm:spPr/>
    </dgm:pt>
    <dgm:pt modelId="{22F40BCD-7619-40A5-9219-FBE118602349}" type="pres">
      <dgm:prSet presAssocID="{89F160A5-385F-435B-993D-624E928494AA}" presName="parentText" presStyleLbl="node1" presStyleIdx="1" presStyleCnt="2" custScaleX="92607">
        <dgm:presLayoutVars>
          <dgm:chMax val="1"/>
          <dgm:bulletEnabled val="1"/>
        </dgm:presLayoutVars>
      </dgm:prSet>
      <dgm:spPr/>
    </dgm:pt>
    <dgm:pt modelId="{7ADAC373-5A13-4B25-A9B6-1C9418E0F1B6}" type="pres">
      <dgm:prSet presAssocID="{89F160A5-385F-435B-993D-624E928494AA}" presName="descendantText" presStyleLbl="alignAccFollowNode1" presStyleIdx="1" presStyleCnt="2">
        <dgm:presLayoutVars>
          <dgm:bulletEnabled val="1"/>
        </dgm:presLayoutVars>
      </dgm:prSet>
      <dgm:spPr/>
    </dgm:pt>
  </dgm:ptLst>
  <dgm:cxnLst>
    <dgm:cxn modelId="{67B64667-C65B-4BE9-9C5C-9EE61B449C90}" srcId="{89F160A5-385F-435B-993D-624E928494AA}" destId="{6055D5BD-ADDF-409D-9855-625CDF7F9FE3}" srcOrd="0" destOrd="0" parTransId="{70205FDF-E611-46A3-B5CF-D78CA2243205}" sibTransId="{09C077F7-2D3C-4C62-9106-B324518973A1}"/>
    <dgm:cxn modelId="{1C10CB74-D2B6-4E37-9916-CD6EDB9AB9DF}" type="presOf" srcId="{6055D5BD-ADDF-409D-9855-625CDF7F9FE3}" destId="{7ADAC373-5A13-4B25-A9B6-1C9418E0F1B6}" srcOrd="0" destOrd="0" presId="urn:microsoft.com/office/officeart/2005/8/layout/vList5"/>
    <dgm:cxn modelId="{78CCBB7D-1190-42EC-8340-67938B230D0E}" srcId="{5FD8D9F0-5EA9-416A-BC6F-371703DCB2BB}" destId="{4F5B2811-1531-4CED-A8A6-9C2F377AD575}" srcOrd="1" destOrd="0" parTransId="{214DDD42-3D4C-41C2-B781-2CBB83854548}" sibTransId="{D5A86F4E-36F3-476A-93E2-DC0235BD40DD}"/>
    <dgm:cxn modelId="{B1AD958D-312C-4C81-BF7A-57725718AB23}" srcId="{5FD8D9F0-5EA9-416A-BC6F-371703DCB2BB}" destId="{7D8DE8F9-4037-42E2-ABA2-A8CF78EDF0C0}" srcOrd="0" destOrd="0" parTransId="{C00BA478-F7EF-4ABA-92DA-E21119F821FF}" sibTransId="{C4969F15-0CB7-4674-8729-4D79E41EFDA7}"/>
    <dgm:cxn modelId="{D5CCB38E-0641-4808-8198-92603C072E02}" type="presOf" srcId="{9A194BAE-92AF-42AF-AABB-6DB64AA155A9}" destId="{DBDE74F7-5078-407B-9EA3-2E0B74D2EC4E}" srcOrd="0" destOrd="2" presId="urn:microsoft.com/office/officeart/2005/8/layout/vList5"/>
    <dgm:cxn modelId="{E35A6B92-CA8B-4C17-84CB-E7925A14E83B}" type="presOf" srcId="{1A561721-7C2C-4A79-B878-44F3018FFCAA}" destId="{3349C0E8-6BEE-45D4-98CC-EFE56019B217}" srcOrd="0" destOrd="0" presId="urn:microsoft.com/office/officeart/2005/8/layout/vList5"/>
    <dgm:cxn modelId="{D66810A5-B7AA-4EB9-8B01-6BBCC3A969E4}" srcId="{1A561721-7C2C-4A79-B878-44F3018FFCAA}" destId="{5FD8D9F0-5EA9-416A-BC6F-371703DCB2BB}" srcOrd="0" destOrd="0" parTransId="{F04CC161-7796-4590-A4F7-0554A7980E00}" sibTransId="{74C54E56-029E-4673-90E3-F18B56E5C717}"/>
    <dgm:cxn modelId="{A7D09CA9-093A-4767-ACD6-6C5F2C39BA85}" srcId="{1A561721-7C2C-4A79-B878-44F3018FFCAA}" destId="{89F160A5-385F-435B-993D-624E928494AA}" srcOrd="1" destOrd="0" parTransId="{4257D6F5-1CDE-4CE7-BA71-59923A62EB27}" sibTransId="{6D7B85EA-B731-4C65-8788-8E583B5A7C57}"/>
    <dgm:cxn modelId="{E24234AD-767F-4B08-9B7B-20608F87BA16}" type="presOf" srcId="{4F5B2811-1531-4CED-A8A6-9C2F377AD575}" destId="{DBDE74F7-5078-407B-9EA3-2E0B74D2EC4E}" srcOrd="0" destOrd="1" presId="urn:microsoft.com/office/officeart/2005/8/layout/vList5"/>
    <dgm:cxn modelId="{9FC9B9CC-541F-4E4D-BE21-3EEDBEEF2877}" srcId="{5FD8D9F0-5EA9-416A-BC6F-371703DCB2BB}" destId="{9A194BAE-92AF-42AF-AABB-6DB64AA155A9}" srcOrd="2" destOrd="0" parTransId="{1DBDD632-6945-4450-9003-EB578452558C}" sibTransId="{7476B206-9CD8-473A-9337-7913088D444C}"/>
    <dgm:cxn modelId="{AE3D09E9-E75B-40C3-A500-6864AC845989}" type="presOf" srcId="{89F160A5-385F-435B-993D-624E928494AA}" destId="{22F40BCD-7619-40A5-9219-FBE118602349}" srcOrd="0" destOrd="0" presId="urn:microsoft.com/office/officeart/2005/8/layout/vList5"/>
    <dgm:cxn modelId="{68BFE0ED-4305-445E-8312-4CA9BB17FCDA}" type="presOf" srcId="{7D8DE8F9-4037-42E2-ABA2-A8CF78EDF0C0}" destId="{DBDE74F7-5078-407B-9EA3-2E0B74D2EC4E}" srcOrd="0" destOrd="0" presId="urn:microsoft.com/office/officeart/2005/8/layout/vList5"/>
    <dgm:cxn modelId="{768CE6EF-9175-47EB-9A64-EC512E263E1F}" type="presOf" srcId="{5FD8D9F0-5EA9-416A-BC6F-371703DCB2BB}" destId="{7965C820-9C98-4906-A6FB-49503750E358}" srcOrd="0" destOrd="0" presId="urn:microsoft.com/office/officeart/2005/8/layout/vList5"/>
    <dgm:cxn modelId="{8CC0D2D6-B21B-42D3-9E37-7E4C0F516A52}" type="presParOf" srcId="{3349C0E8-6BEE-45D4-98CC-EFE56019B217}" destId="{51CF1083-92AF-4E0D-B1E0-0B8DF8FB61E4}" srcOrd="0" destOrd="0" presId="urn:microsoft.com/office/officeart/2005/8/layout/vList5"/>
    <dgm:cxn modelId="{677BA229-3FBC-495E-8340-59495AA08273}" type="presParOf" srcId="{51CF1083-92AF-4E0D-B1E0-0B8DF8FB61E4}" destId="{7965C820-9C98-4906-A6FB-49503750E358}" srcOrd="0" destOrd="0" presId="urn:microsoft.com/office/officeart/2005/8/layout/vList5"/>
    <dgm:cxn modelId="{CA5844AE-FF84-410A-96FC-F10D6735DD30}" type="presParOf" srcId="{51CF1083-92AF-4E0D-B1E0-0B8DF8FB61E4}" destId="{DBDE74F7-5078-407B-9EA3-2E0B74D2EC4E}" srcOrd="1" destOrd="0" presId="urn:microsoft.com/office/officeart/2005/8/layout/vList5"/>
    <dgm:cxn modelId="{E8A461FA-D90E-4AB1-ADD0-291E6EF7829F}" type="presParOf" srcId="{3349C0E8-6BEE-45D4-98CC-EFE56019B217}" destId="{8F45CDAB-A328-4CEE-872C-593BFA4EF98A}" srcOrd="1" destOrd="0" presId="urn:microsoft.com/office/officeart/2005/8/layout/vList5"/>
    <dgm:cxn modelId="{DB09595E-E57F-4867-85BC-6B9DD33E9476}" type="presParOf" srcId="{3349C0E8-6BEE-45D4-98CC-EFE56019B217}" destId="{F594C48E-4CC6-4C33-A98C-2BD40404145A}" srcOrd="2" destOrd="0" presId="urn:microsoft.com/office/officeart/2005/8/layout/vList5"/>
    <dgm:cxn modelId="{9BA840CE-E6B6-4E35-8A2F-E79AA72C0295}" type="presParOf" srcId="{F594C48E-4CC6-4C33-A98C-2BD40404145A}" destId="{22F40BCD-7619-40A5-9219-FBE118602349}" srcOrd="0" destOrd="0" presId="urn:microsoft.com/office/officeart/2005/8/layout/vList5"/>
    <dgm:cxn modelId="{88BEC4D9-8A7E-4DCE-8A4F-7DCBFD2AC20F}" type="presParOf" srcId="{F594C48E-4CC6-4C33-A98C-2BD40404145A}" destId="{7ADAC373-5A13-4B25-A9B6-1C9418E0F1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2024</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2024</a:t>
          </a:r>
        </a:p>
        <a:p>
          <a:pPr marL="0" lvl="0" indent="0" algn="l" defTabSz="488950">
            <a:lnSpc>
              <a:spcPct val="90000"/>
            </a:lnSpc>
            <a:spcBef>
              <a:spcPct val="0"/>
            </a:spcBef>
            <a:spcAft>
              <a:spcPct val="35000"/>
            </a:spcAft>
            <a:buNone/>
          </a:pPr>
          <a:r>
            <a:rPr lang="en-US" sz="1100" b="0" u="none" kern="1200" dirty="0"/>
            <a:t>School Leadership completed 2024-2025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2024</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SY24-25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74F7-5078-407B-9EA3-2E0B74D2EC4E}">
      <dsp:nvSpPr>
        <dsp:cNvPr id="0" name=""/>
        <dsp:cNvSpPr/>
      </dsp:nvSpPr>
      <dsp:spPr>
        <a:xfrm rot="5400000">
          <a:off x="5947093" y="-2042306"/>
          <a:ext cx="1910794" cy="64964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Literacy: In progress- data is improving groups have been adjusted to meet the needs of the students. Resource: </a:t>
          </a:r>
          <a:r>
            <a:rPr lang="en-US" sz="1600" kern="1200" dirty="0" err="1"/>
            <a:t>FlyLeaf</a:t>
          </a:r>
          <a:r>
            <a:rPr lang="en-US" sz="1600" kern="1200" dirty="0"/>
            <a:t>, </a:t>
          </a:r>
          <a:r>
            <a:rPr lang="en-US" sz="1600" kern="1200" dirty="0" err="1"/>
            <a:t>Fundations</a:t>
          </a:r>
          <a:r>
            <a:rPr lang="en-US" sz="1600" kern="1200" dirty="0"/>
            <a:t>, and Reading Specialist</a:t>
          </a:r>
        </a:p>
        <a:p>
          <a:pPr marL="171450" lvl="1" indent="-171450" algn="l" defTabSz="711200">
            <a:lnSpc>
              <a:spcPct val="90000"/>
            </a:lnSpc>
            <a:spcBef>
              <a:spcPct val="0"/>
            </a:spcBef>
            <a:spcAft>
              <a:spcPct val="15000"/>
            </a:spcAft>
            <a:buChar char="•"/>
          </a:pPr>
          <a:r>
            <a:rPr lang="en-US" sz="1600" kern="1200" dirty="0"/>
            <a:t>Math: In progress –data is improving groups have been adjusted to meet the needs if the students: Math Specialist and groups </a:t>
          </a:r>
        </a:p>
        <a:p>
          <a:pPr marL="171450" lvl="1" indent="-171450" algn="l" defTabSz="711200">
            <a:lnSpc>
              <a:spcPct val="90000"/>
            </a:lnSpc>
            <a:spcBef>
              <a:spcPct val="0"/>
            </a:spcBef>
            <a:spcAft>
              <a:spcPct val="15000"/>
            </a:spcAft>
            <a:buChar char="•"/>
          </a:pPr>
          <a:r>
            <a:rPr lang="en-US" sz="1600" kern="1200" dirty="0"/>
            <a:t>Attendance Goal: Met ( Will continue Attendance Protocols) </a:t>
          </a:r>
        </a:p>
      </dsp:txBody>
      <dsp:txXfrm rot="-5400000">
        <a:off x="3654260" y="343804"/>
        <a:ext cx="6403185" cy="1724240"/>
      </dsp:txXfrm>
    </dsp:sp>
    <dsp:sp modelId="{7965C820-9C98-4906-A6FB-49503750E358}">
      <dsp:nvSpPr>
        <dsp:cNvPr id="0" name=""/>
        <dsp:cNvSpPr/>
      </dsp:nvSpPr>
      <dsp:spPr>
        <a:xfrm>
          <a:off x="0" y="59"/>
          <a:ext cx="3654259" cy="23884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What progress has been made towards the priorities identified in our Strategic Plan? What evidence/data do we have?</a:t>
          </a:r>
        </a:p>
      </dsp:txBody>
      <dsp:txXfrm>
        <a:off x="116597" y="116656"/>
        <a:ext cx="3421065" cy="2155299"/>
      </dsp:txXfrm>
    </dsp:sp>
    <dsp:sp modelId="{7ADAC373-5A13-4B25-A9B6-1C9418E0F1B6}">
      <dsp:nvSpPr>
        <dsp:cNvPr id="0" name=""/>
        <dsp:cNvSpPr/>
      </dsp:nvSpPr>
      <dsp:spPr>
        <a:xfrm rot="5400000">
          <a:off x="5676934" y="453993"/>
          <a:ext cx="1910794" cy="649646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Adjustments are made weekly based on CFA data and STAP Monitoring by District, State, and RESA </a:t>
          </a:r>
        </a:p>
      </dsp:txBody>
      <dsp:txXfrm rot="-5400000">
        <a:off x="3384101" y="2840104"/>
        <a:ext cx="6403185" cy="1724240"/>
      </dsp:txXfrm>
    </dsp:sp>
    <dsp:sp modelId="{22F40BCD-7619-40A5-9219-FBE118602349}">
      <dsp:nvSpPr>
        <dsp:cNvPr id="0" name=""/>
        <dsp:cNvSpPr/>
      </dsp:nvSpPr>
      <dsp:spPr>
        <a:xfrm>
          <a:off x="0" y="2507977"/>
          <a:ext cx="3384100" cy="238849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Based upon available data, are there any other adjustments we need to make to the Strategic Plan?</a:t>
          </a:r>
        </a:p>
      </dsp:txBody>
      <dsp:txXfrm>
        <a:off x="116597" y="2624574"/>
        <a:ext cx="3150906" cy="215529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1/16/25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a:p>
        </p:txBody>
      </p:sp>
    </p:spTree>
    <p:extLst>
      <p:ext uri="{BB962C8B-B14F-4D97-AF65-F5344CB8AC3E}">
        <p14:creationId xmlns:p14="http://schemas.microsoft.com/office/powerpoint/2010/main" val="114272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35218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Principals: Based on your15-Day count, please give your GO Team an overview of your projected vs. 8/21 enrolled numbers as well as information on your FY25 budget adjustment. </a:t>
            </a:r>
          </a:p>
        </p:txBody>
      </p:sp>
    </p:spTree>
    <p:extLst>
      <p:ext uri="{BB962C8B-B14F-4D97-AF65-F5344CB8AC3E}">
        <p14:creationId xmlns:p14="http://schemas.microsoft.com/office/powerpoint/2010/main" val="373200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444500"/>
            <a:ext cx="2132012" cy="1198563"/>
          </a:xfrm>
        </p:spPr>
      </p:sp>
      <p:sp>
        <p:nvSpPr>
          <p:cNvPr id="3" name="Notes Placeholder 2"/>
          <p:cNvSpPr>
            <a:spLocks noGrp="1"/>
          </p:cNvSpPr>
          <p:nvPr>
            <p:ph type="body" idx="1"/>
          </p:nvPr>
        </p:nvSpPr>
        <p:spPr/>
        <p:txBody>
          <a:bodyPr lIns="39191" tIns="19596" rIns="39191" bIns="19596"/>
          <a:lstStyle/>
          <a:p>
            <a:pPr defTabSz="396536">
              <a:defRPr/>
            </a:pPr>
            <a:r>
              <a:rPr lang="en-US" dirty="0"/>
              <a:t>Review the previously discussed plan for the FY25 Leveling Reserve as discussed by the GO Team in your Feb. 2024 Budget Feedback meeting and March 2024 Approval meeting. </a:t>
            </a:r>
          </a:p>
        </p:txBody>
      </p:sp>
      <p:sp>
        <p:nvSpPr>
          <p:cNvPr id="4" name="Slide Number Placeholder 3"/>
          <p:cNvSpPr>
            <a:spLocks noGrp="1"/>
          </p:cNvSpPr>
          <p:nvPr>
            <p:ph type="sldNum" sz="quarter" idx="10"/>
          </p:nvPr>
        </p:nvSpPr>
        <p:spPr/>
        <p:txBody>
          <a:bodyPr lIns="39191" tIns="19596" rIns="39191" bIns="19596"/>
          <a:lstStyle/>
          <a:p>
            <a:pPr algn="r" defTabSz="195956">
              <a:defRPr/>
            </a:pPr>
            <a:fld id="{06FECA5B-CB69-434F-96AB-1E7E18E86F8F}" type="slidenum">
              <a:rPr lang="en-US" sz="500">
                <a:solidFill>
                  <a:prstClr val="black"/>
                </a:solidFill>
                <a:latin typeface="Calibri"/>
              </a:rPr>
              <a:pPr algn="r" defTabSz="195956">
                <a:defRPr/>
              </a:pPr>
              <a:t>26</a:t>
            </a:fld>
            <a:endParaRPr lang="en-US" sz="500" dirty="0">
              <a:solidFill>
                <a:prstClr val="black"/>
              </a:solidFill>
              <a:latin typeface="Calibri"/>
            </a:endParaRPr>
          </a:p>
        </p:txBody>
      </p:sp>
    </p:spTree>
    <p:extLst>
      <p:ext uri="{BB962C8B-B14F-4D97-AF65-F5344CB8AC3E}">
        <p14:creationId xmlns:p14="http://schemas.microsoft.com/office/powerpoint/2010/main" val="110747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0275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 id="2147483834"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normAutofit fontScale="90000"/>
          </a:bodyPr>
          <a:lstStyle/>
          <a:p>
            <a:r>
              <a:rPr lang="en-US" dirty="0">
                <a:solidFill>
                  <a:srgbClr val="FFFFFF"/>
                </a:solidFill>
              </a:rPr>
              <a:t>GO Team </a:t>
            </a:r>
            <a:br>
              <a:rPr lang="en-US" dirty="0">
                <a:solidFill>
                  <a:srgbClr val="FFFFFF"/>
                </a:solidFill>
              </a:rPr>
            </a:br>
            <a:r>
              <a:rPr lang="en-US" dirty="0">
                <a:solidFill>
                  <a:srgbClr val="FFFFFF"/>
                </a:solidFill>
              </a:rPr>
              <a:t>Dunbar ES</a:t>
            </a:r>
            <a:br>
              <a:rPr lang="en-US" dirty="0">
                <a:solidFill>
                  <a:srgbClr val="FFFFFF"/>
                </a:solidFill>
              </a:rPr>
            </a:br>
            <a:r>
              <a:rPr lang="en-US" dirty="0">
                <a:solidFill>
                  <a:srgbClr val="FFFFFF"/>
                </a:solidFill>
              </a:rPr>
              <a:t>11/21/2024 </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7D6923BB-3045-4160-6AA0-C577E9169EC5}"/>
              </a:ext>
            </a:extLst>
          </p:cNvPr>
          <p:cNvPicPr>
            <a:picLocks noChangeAspect="1"/>
          </p:cNvPicPr>
          <p:nvPr/>
        </p:nvPicPr>
        <p:blipFill>
          <a:blip r:embed="rId3"/>
          <a:stretch>
            <a:fillRect/>
          </a:stretch>
        </p:blipFill>
        <p:spPr>
          <a:xfrm>
            <a:off x="1" y="0"/>
            <a:ext cx="11974748" cy="6858000"/>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chool plan&#10;&#10;Description automatically generated">
            <a:extLst>
              <a:ext uri="{FF2B5EF4-FFF2-40B4-BE49-F238E27FC236}">
                <a16:creationId xmlns:a16="http://schemas.microsoft.com/office/drawing/2014/main" id="{3E7A7B01-493B-B3B0-D6DF-9E63A17E9078}"/>
              </a:ext>
            </a:extLst>
          </p:cNvPr>
          <p:cNvPicPr>
            <a:picLocks noChangeAspect="1"/>
          </p:cNvPicPr>
          <p:nvPr/>
        </p:nvPicPr>
        <p:blipFill>
          <a:blip r:embed="rId2"/>
          <a:srcRect b="10359"/>
          <a:stretch/>
        </p:blipFill>
        <p:spPr>
          <a:xfrm>
            <a:off x="20" y="10"/>
            <a:ext cx="12191980" cy="6857990"/>
          </a:xfrm>
          <a:prstGeom prst="rect">
            <a:avLst/>
          </a:prstGeom>
          <a:noFill/>
        </p:spPr>
      </p:pic>
      <p:sp>
        <p:nvSpPr>
          <p:cNvPr id="9" name="Slide Number Placeholder 8" hidden="1">
            <a:extLst>
              <a:ext uri="{FF2B5EF4-FFF2-40B4-BE49-F238E27FC236}">
                <a16:creationId xmlns:a16="http://schemas.microsoft.com/office/drawing/2014/main" id="{BE9C713B-18C3-7422-AC80-24F0B948DBF9}"/>
              </a:ext>
            </a:extLst>
          </p:cNvPr>
          <p:cNvSpPr>
            <a:spLocks noGrp="1"/>
          </p:cNvSpPr>
          <p:nvPr>
            <p:ph type="sldNum" sz="quarter" idx="4294967295"/>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11</a:t>
            </a:fld>
            <a:endParaRPr lang="en-US" dirty="0"/>
          </a:p>
        </p:txBody>
      </p:sp>
    </p:spTree>
    <p:extLst>
      <p:ext uri="{BB962C8B-B14F-4D97-AF65-F5344CB8AC3E}">
        <p14:creationId xmlns:p14="http://schemas.microsoft.com/office/powerpoint/2010/main" val="174449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30B6840F-F283-13AC-6E5E-6A3ECEAF7169}"/>
              </a:ext>
            </a:extLst>
          </p:cNvPr>
          <p:cNvPicPr>
            <a:picLocks noGrp="1" noChangeAspect="1"/>
          </p:cNvPicPr>
          <p:nvPr>
            <p:ph idx="1"/>
          </p:nvPr>
        </p:nvPicPr>
        <p:blipFill>
          <a:blip r:embed="rId2"/>
          <a:stretch/>
        </p:blipFill>
        <p:spPr>
          <a:xfrm>
            <a:off x="1533786" y="425450"/>
            <a:ext cx="9124427" cy="6364288"/>
          </a:xfrm>
          <a:noFill/>
        </p:spPr>
      </p:pic>
      <p:sp>
        <p:nvSpPr>
          <p:cNvPr id="4" name="Slide Number Placeholder 3" hidden="1">
            <a:extLst>
              <a:ext uri="{FF2B5EF4-FFF2-40B4-BE49-F238E27FC236}">
                <a16:creationId xmlns:a16="http://schemas.microsoft.com/office/drawing/2014/main" id="{F79AD1B4-F3CF-7C80-4AF5-36B5E60CF0DD}"/>
              </a:ext>
            </a:extLst>
          </p:cNvPr>
          <p:cNvSpPr>
            <a:spLocks noGrp="1"/>
          </p:cNvSpPr>
          <p:nvPr>
            <p:ph type="sldNum" sz="quarter" idx="12"/>
          </p:nvPr>
        </p:nvSpPr>
        <p:spPr/>
        <p:txBody>
          <a:bodyPr/>
          <a:lstStyle/>
          <a:p>
            <a:pPr>
              <a:spcAft>
                <a:spcPts val="600"/>
              </a:spcAft>
              <a:defRPr/>
            </a:pPr>
            <a:fld id="{D76B855D-E9CC-4FF8-AD85-6CDC7B89A0DE}" type="slidenum">
              <a:rPr lang="en-US" smtClean="0">
                <a:solidFill>
                  <a:prstClr val="black">
                    <a:tint val="75000"/>
                  </a:prstClr>
                </a:solidFill>
              </a:rPr>
              <a:pPr>
                <a:spcAft>
                  <a:spcPts val="600"/>
                </a:spcAft>
                <a:defRPr/>
              </a:pPr>
              <a:t>12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EDCBFF7-E005-4907-2878-AD90AC166FF5}"/>
              </a:ext>
            </a:extLst>
          </p:cNvPr>
          <p:cNvSpPr>
            <a:spLocks noGrp="1"/>
          </p:cNvSpPr>
          <p:nvPr>
            <p:ph type="ftr" sz="quarter" idx="11"/>
          </p:nvPr>
        </p:nvSpPr>
        <p:spPr/>
        <p:txBody>
          <a:bodyPr/>
          <a:lstStyle/>
          <a:p>
            <a:pPr>
              <a:spcAft>
                <a:spcPts val="600"/>
              </a:spcAft>
              <a:defRPr/>
            </a:pPr>
            <a:r>
              <a:rPr lang="en-US">
                <a:solidFill>
                  <a:prstClr val="black">
                    <a:tint val="75000"/>
                  </a:prstClr>
                </a:solidFill>
              </a:rPr>
              <a:t>Presentation Title</a:t>
            </a:r>
          </a:p>
        </p:txBody>
      </p:sp>
    </p:spTree>
    <p:extLst>
      <p:ext uri="{BB962C8B-B14F-4D97-AF65-F5344CB8AC3E}">
        <p14:creationId xmlns:p14="http://schemas.microsoft.com/office/powerpoint/2010/main" val="18890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Description automatically generated">
            <a:extLst>
              <a:ext uri="{FF2B5EF4-FFF2-40B4-BE49-F238E27FC236}">
                <a16:creationId xmlns:a16="http://schemas.microsoft.com/office/drawing/2014/main" id="{B571312A-DEAD-AF4B-E2CC-C0D0CCE61B8E}"/>
              </a:ext>
            </a:extLst>
          </p:cNvPr>
          <p:cNvPicPr>
            <a:picLocks noChangeAspect="1"/>
          </p:cNvPicPr>
          <p:nvPr/>
        </p:nvPicPr>
        <p:blipFill>
          <a:blip r:embed="rId2"/>
          <a:stretch>
            <a:fillRect/>
          </a:stretch>
        </p:blipFill>
        <p:spPr>
          <a:xfrm>
            <a:off x="120650" y="575104"/>
            <a:ext cx="11950700" cy="6064980"/>
          </a:xfrm>
          <a:prstGeom prst="rect">
            <a:avLst/>
          </a:prstGeom>
          <a:noFill/>
        </p:spPr>
      </p:pic>
      <p:sp>
        <p:nvSpPr>
          <p:cNvPr id="3" name="Footer Placeholder 2">
            <a:extLst>
              <a:ext uri="{FF2B5EF4-FFF2-40B4-BE49-F238E27FC236}">
                <a16:creationId xmlns:a16="http://schemas.microsoft.com/office/drawing/2014/main" id="{A122913C-52FA-A194-F8CE-657E2365D301}"/>
              </a:ext>
            </a:extLst>
          </p:cNvPr>
          <p:cNvSpPr>
            <a:spLocks noGrp="1"/>
          </p:cNvSpPr>
          <p:nvPr>
            <p:ph type="ftr" sz="quarter" idx="11"/>
          </p:nvPr>
        </p:nvSpPr>
        <p:spPr>
          <a:xfrm>
            <a:off x="4038600" y="6356350"/>
            <a:ext cx="4114800" cy="365125"/>
          </a:xfrm>
        </p:spPr>
        <p:txBody>
          <a:bodyPr anchor="ctr">
            <a:normAutofit/>
          </a:bodyPr>
          <a:lstStyle/>
          <a:p>
            <a:pPr>
              <a:spcAft>
                <a:spcPts val="600"/>
              </a:spcAft>
              <a:defRPr/>
            </a:pPr>
            <a:r>
              <a:rPr lang="en-US">
                <a:solidFill>
                  <a:prstClr val="black">
                    <a:tint val="75000"/>
                  </a:prstClr>
                </a:solidFill>
              </a:rPr>
              <a:t>Presentation Title</a:t>
            </a:r>
          </a:p>
        </p:txBody>
      </p:sp>
      <p:sp>
        <p:nvSpPr>
          <p:cNvPr id="4" name="Slide Number Placeholder 3" hidden="1">
            <a:extLst>
              <a:ext uri="{FF2B5EF4-FFF2-40B4-BE49-F238E27FC236}">
                <a16:creationId xmlns:a16="http://schemas.microsoft.com/office/drawing/2014/main" id="{F0522F16-FCE7-0CB1-1D7E-2F10D15ACF5C}"/>
              </a:ext>
            </a:extLst>
          </p:cNvPr>
          <p:cNvSpPr>
            <a:spLocks noGrp="1"/>
          </p:cNvSpPr>
          <p:nvPr>
            <p:ph type="sldNum" sz="quarter" idx="12"/>
          </p:nvPr>
        </p:nvSpPr>
        <p:spPr>
          <a:xfrm>
            <a:off x="8610600" y="6356350"/>
            <a:ext cx="2743200" cy="365125"/>
          </a:xfrm>
        </p:spPr>
        <p:txBody>
          <a:bodyPr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13</a:t>
            </a:fld>
            <a:endParaRPr lang="en-US">
              <a:solidFill>
                <a:prstClr val="black">
                  <a:tint val="75000"/>
                </a:prstClr>
              </a:solidFill>
            </a:endParaRPr>
          </a:p>
        </p:txBody>
      </p:sp>
    </p:spTree>
    <p:extLst>
      <p:ext uri="{BB962C8B-B14F-4D97-AF65-F5344CB8AC3E}">
        <p14:creationId xmlns:p14="http://schemas.microsoft.com/office/powerpoint/2010/main" val="214108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B2DDDAB-003C-CFE0-53C9-4CDA71DA7A51}"/>
              </a:ext>
            </a:extLst>
          </p:cNvPr>
          <p:cNvPicPr>
            <a:picLocks noChangeAspect="1"/>
          </p:cNvPicPr>
          <p:nvPr/>
        </p:nvPicPr>
        <p:blipFill>
          <a:blip r:embed="rId2"/>
          <a:stretch>
            <a:fillRect/>
          </a:stretch>
        </p:blipFill>
        <p:spPr>
          <a:xfrm>
            <a:off x="120650" y="724487"/>
            <a:ext cx="11950700" cy="5766213"/>
          </a:xfrm>
          <a:prstGeom prst="rect">
            <a:avLst/>
          </a:prstGeom>
          <a:noFill/>
        </p:spPr>
      </p:pic>
      <p:sp>
        <p:nvSpPr>
          <p:cNvPr id="3" name="Footer Placeholder 2">
            <a:extLst>
              <a:ext uri="{FF2B5EF4-FFF2-40B4-BE49-F238E27FC236}">
                <a16:creationId xmlns:a16="http://schemas.microsoft.com/office/drawing/2014/main" id="{459EC95D-1006-2DF8-422A-F2F3816E60B7}"/>
              </a:ext>
            </a:extLst>
          </p:cNvPr>
          <p:cNvSpPr>
            <a:spLocks noGrp="1"/>
          </p:cNvSpPr>
          <p:nvPr>
            <p:ph type="ftr" sz="quarter" idx="11"/>
          </p:nvPr>
        </p:nvSpPr>
        <p:spPr>
          <a:xfrm>
            <a:off x="4038600" y="6356350"/>
            <a:ext cx="4114800" cy="365125"/>
          </a:xfrm>
        </p:spPr>
        <p:txBody>
          <a:bodyPr anchor="ctr">
            <a:normAutofit/>
          </a:bodyPr>
          <a:lstStyle/>
          <a:p>
            <a:pPr>
              <a:spcAft>
                <a:spcPts val="600"/>
              </a:spcAft>
              <a:defRPr/>
            </a:pPr>
            <a:r>
              <a:rPr lang="en-US">
                <a:solidFill>
                  <a:prstClr val="black">
                    <a:tint val="75000"/>
                  </a:prstClr>
                </a:solidFill>
              </a:rPr>
              <a:t>Presentation Title</a:t>
            </a:r>
          </a:p>
        </p:txBody>
      </p:sp>
      <p:sp>
        <p:nvSpPr>
          <p:cNvPr id="4" name="Slide Number Placeholder 3" hidden="1">
            <a:extLst>
              <a:ext uri="{FF2B5EF4-FFF2-40B4-BE49-F238E27FC236}">
                <a16:creationId xmlns:a16="http://schemas.microsoft.com/office/drawing/2014/main" id="{22245499-B4E3-F9BD-D533-8F2D60003A77}"/>
              </a:ext>
            </a:extLst>
          </p:cNvPr>
          <p:cNvSpPr>
            <a:spLocks noGrp="1"/>
          </p:cNvSpPr>
          <p:nvPr>
            <p:ph type="sldNum" sz="quarter" idx="12"/>
          </p:nvPr>
        </p:nvSpPr>
        <p:spPr>
          <a:xfrm>
            <a:off x="8610600" y="6356350"/>
            <a:ext cx="2743200" cy="365125"/>
          </a:xfrm>
        </p:spPr>
        <p:txBody>
          <a:bodyPr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14</a:t>
            </a:fld>
            <a:endParaRPr lang="en-US">
              <a:solidFill>
                <a:prstClr val="black">
                  <a:tint val="75000"/>
                </a:prstClr>
              </a:solidFill>
            </a:endParaRPr>
          </a:p>
        </p:txBody>
      </p:sp>
    </p:spTree>
    <p:extLst>
      <p:ext uri="{BB962C8B-B14F-4D97-AF65-F5344CB8AC3E}">
        <p14:creationId xmlns:p14="http://schemas.microsoft.com/office/powerpoint/2010/main" val="185008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E0C8514F-FB91-1013-7896-D798EA6A3931}"/>
              </a:ext>
            </a:extLst>
          </p:cNvPr>
          <p:cNvPicPr>
            <a:picLocks noGrp="1" noChangeAspect="1"/>
          </p:cNvPicPr>
          <p:nvPr>
            <p:ph idx="1"/>
          </p:nvPr>
        </p:nvPicPr>
        <p:blipFill>
          <a:blip r:embed="rId2"/>
          <a:stretch>
            <a:fillRect/>
          </a:stretch>
        </p:blipFill>
        <p:spPr>
          <a:xfrm>
            <a:off x="120650" y="0"/>
            <a:ext cx="11950700" cy="6721475"/>
          </a:xfrm>
          <a:noFill/>
        </p:spPr>
      </p:pic>
      <p:sp>
        <p:nvSpPr>
          <p:cNvPr id="4" name="Slide Number Placeholder 3" hidden="1">
            <a:extLst>
              <a:ext uri="{FF2B5EF4-FFF2-40B4-BE49-F238E27FC236}">
                <a16:creationId xmlns:a16="http://schemas.microsoft.com/office/drawing/2014/main" id="{7AFE9F73-0688-DD45-9FE5-33E1FE9CE0B1}"/>
              </a:ext>
            </a:extLst>
          </p:cNvPr>
          <p:cNvSpPr>
            <a:spLocks noGrp="1"/>
          </p:cNvSpPr>
          <p:nvPr>
            <p:ph type="sldNum" sz="quarter" idx="12"/>
          </p:nvPr>
        </p:nvSpPr>
        <p:spPr/>
        <p:txBody>
          <a:bodyPr/>
          <a:lstStyle/>
          <a:p>
            <a:pPr>
              <a:spcAft>
                <a:spcPts val="600"/>
              </a:spcAft>
              <a:defRPr/>
            </a:pPr>
            <a:fld id="{D76B855D-E9CC-4FF8-AD85-6CDC7B89A0DE}" type="slidenum">
              <a:rPr lang="en-US" smtClean="0">
                <a:solidFill>
                  <a:prstClr val="black">
                    <a:tint val="75000"/>
                  </a:prstClr>
                </a:solidFill>
              </a:rPr>
              <a:pPr>
                <a:spcAft>
                  <a:spcPts val="600"/>
                </a:spcAft>
                <a:defRPr/>
              </a:pPr>
              <a:t>15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ADAC75FF-7360-08A9-D8AA-587C2A468503}"/>
              </a:ext>
            </a:extLst>
          </p:cNvPr>
          <p:cNvSpPr>
            <a:spLocks noGrp="1"/>
          </p:cNvSpPr>
          <p:nvPr>
            <p:ph type="ftr" sz="quarter" idx="11"/>
          </p:nvPr>
        </p:nvSpPr>
        <p:spPr/>
        <p:txBody>
          <a:bodyPr/>
          <a:lstStyle/>
          <a:p>
            <a:pPr>
              <a:spcAft>
                <a:spcPts val="600"/>
              </a:spcAft>
              <a:defRPr/>
            </a:pPr>
            <a:r>
              <a:rPr lang="en-US">
                <a:solidFill>
                  <a:prstClr val="black">
                    <a:tint val="75000"/>
                  </a:prstClr>
                </a:solidFill>
              </a:rPr>
              <a:t>Presentation Title</a:t>
            </a:r>
          </a:p>
        </p:txBody>
      </p:sp>
    </p:spTree>
    <p:extLst>
      <p:ext uri="{BB962C8B-B14F-4D97-AF65-F5344CB8AC3E}">
        <p14:creationId xmlns:p14="http://schemas.microsoft.com/office/powerpoint/2010/main" val="1748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list&#10;&#10;Description automatically generated">
            <a:extLst>
              <a:ext uri="{FF2B5EF4-FFF2-40B4-BE49-F238E27FC236}">
                <a16:creationId xmlns:a16="http://schemas.microsoft.com/office/drawing/2014/main" id="{1F9526ED-297D-7A2B-8AB6-919D24EA0DC0}"/>
              </a:ext>
            </a:extLst>
          </p:cNvPr>
          <p:cNvPicPr>
            <a:picLocks noGrp="1" noChangeAspect="1"/>
          </p:cNvPicPr>
          <p:nvPr>
            <p:ph idx="1"/>
          </p:nvPr>
        </p:nvPicPr>
        <p:blipFill>
          <a:blip r:embed="rId2"/>
          <a:stretch>
            <a:fillRect/>
          </a:stretch>
        </p:blipFill>
        <p:spPr>
          <a:xfrm>
            <a:off x="120650" y="0"/>
            <a:ext cx="11950700" cy="6721475"/>
          </a:xfrm>
          <a:noFill/>
        </p:spPr>
      </p:pic>
      <p:sp>
        <p:nvSpPr>
          <p:cNvPr id="3" name="Footer Placeholder 2">
            <a:extLst>
              <a:ext uri="{FF2B5EF4-FFF2-40B4-BE49-F238E27FC236}">
                <a16:creationId xmlns:a16="http://schemas.microsoft.com/office/drawing/2014/main" id="{27657359-1957-D330-51D5-5579D5028424}"/>
              </a:ext>
            </a:extLst>
          </p:cNvPr>
          <p:cNvSpPr>
            <a:spLocks noGrp="1"/>
          </p:cNvSpPr>
          <p:nvPr>
            <p:ph type="ftr" sz="quarter" idx="11"/>
          </p:nvPr>
        </p:nvSpPr>
        <p:spPr/>
        <p:txBody>
          <a:bodyPr/>
          <a:lstStyle/>
          <a:p>
            <a:pPr>
              <a:spcAft>
                <a:spcPts val="600"/>
              </a:spcAft>
              <a:defRPr/>
            </a:pPr>
            <a:r>
              <a:rPr lang="en-US">
                <a:solidFill>
                  <a:prstClr val="black">
                    <a:tint val="75000"/>
                  </a:prstClr>
                </a:solidFill>
              </a:rPr>
              <a:t>Presentation Title</a:t>
            </a:r>
          </a:p>
        </p:txBody>
      </p:sp>
      <p:sp>
        <p:nvSpPr>
          <p:cNvPr id="4" name="Slide Number Placeholder 3" hidden="1">
            <a:extLst>
              <a:ext uri="{FF2B5EF4-FFF2-40B4-BE49-F238E27FC236}">
                <a16:creationId xmlns:a16="http://schemas.microsoft.com/office/drawing/2014/main" id="{D9A2B265-66F7-984D-7D2C-D291AC966623}"/>
              </a:ext>
            </a:extLst>
          </p:cNvPr>
          <p:cNvSpPr>
            <a:spLocks noGrp="1"/>
          </p:cNvSpPr>
          <p:nvPr>
            <p:ph type="sldNum" sz="quarter" idx="12"/>
          </p:nvPr>
        </p:nvSpPr>
        <p:spPr/>
        <p:txBody>
          <a:bodyPr/>
          <a:lstStyle/>
          <a:p>
            <a:pPr>
              <a:spcAft>
                <a:spcPts val="600"/>
              </a:spcAft>
              <a:defRPr/>
            </a:pPr>
            <a:fld id="{D76B855D-E9CC-4FF8-AD85-6CDC7B89A0DE}" type="slidenum">
              <a:rPr lang="en-US" smtClean="0">
                <a:solidFill>
                  <a:prstClr val="black">
                    <a:tint val="75000"/>
                  </a:prstClr>
                </a:solidFill>
              </a:rPr>
              <a:pPr>
                <a:spcAft>
                  <a:spcPts val="600"/>
                </a:spcAft>
                <a:defRPr/>
              </a:pPr>
              <a:t>16</a:t>
            </a:fld>
            <a:endParaRPr lang="en-US">
              <a:solidFill>
                <a:prstClr val="black">
                  <a:tint val="75000"/>
                </a:prstClr>
              </a:solidFill>
            </a:endParaRPr>
          </a:p>
        </p:txBody>
      </p:sp>
    </p:spTree>
    <p:extLst>
      <p:ext uri="{BB962C8B-B14F-4D97-AF65-F5344CB8AC3E}">
        <p14:creationId xmlns:p14="http://schemas.microsoft.com/office/powerpoint/2010/main" val="265556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26;p18">
            <a:extLst>
              <a:ext uri="{FF2B5EF4-FFF2-40B4-BE49-F238E27FC236}">
                <a16:creationId xmlns:a16="http://schemas.microsoft.com/office/drawing/2014/main" id="{0673E149-C7B9-B339-3C37-DBE1579A793F}"/>
              </a:ext>
            </a:extLst>
          </p:cNvPr>
          <p:cNvSpPr txBox="1"/>
          <p:nvPr/>
        </p:nvSpPr>
        <p:spPr>
          <a:xfrm>
            <a:off x="4195985" y="80473"/>
            <a:ext cx="6939185" cy="123172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67"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867"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and reflect on if the expected progress is being made. These guiding questions will help you determine what, if any, updates are needed for your school’s strategic plan.</a:t>
            </a:r>
            <a:endParaRPr kumimoji="0" sz="1867"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 name="Title 1">
            <a:extLst>
              <a:ext uri="{FF2B5EF4-FFF2-40B4-BE49-F238E27FC236}">
                <a16:creationId xmlns:a16="http://schemas.microsoft.com/office/drawing/2014/main" id="{6A9B6C90-494B-CAAF-0C78-A502AFF09F72}"/>
              </a:ext>
            </a:extLst>
          </p:cNvPr>
          <p:cNvSpPr>
            <a:spLocks noGrp="1"/>
          </p:cNvSpPr>
          <p:nvPr>
            <p:ph type="title"/>
          </p:nvPr>
        </p:nvSpPr>
        <p:spPr>
          <a:xfrm>
            <a:off x="529839" y="87832"/>
            <a:ext cx="3623417" cy="1231728"/>
          </a:xfrm>
        </p:spPr>
        <p:txBody>
          <a:bodyPr anchor="ctr">
            <a:normAutofit fontScale="90000"/>
          </a:bodyPr>
          <a:lstStyle/>
          <a:p>
            <a:pPr algn="ctr"/>
            <a:r>
              <a:rPr lang="en-US" dirty="0">
                <a:solidFill>
                  <a:schemeClr val="tx2"/>
                </a:solidFill>
              </a:rPr>
              <a:t>Activity &amp; Discussion</a:t>
            </a:r>
          </a:p>
        </p:txBody>
      </p:sp>
      <p:graphicFrame>
        <p:nvGraphicFramePr>
          <p:cNvPr id="14" name="Diagram 13">
            <a:extLst>
              <a:ext uri="{FF2B5EF4-FFF2-40B4-BE49-F238E27FC236}">
                <a16:creationId xmlns:a16="http://schemas.microsoft.com/office/drawing/2014/main" id="{FE426777-FE39-11B0-17A3-D757CD2D1F76}"/>
              </a:ext>
            </a:extLst>
          </p:cNvPr>
          <p:cNvGraphicFramePr/>
          <p:nvPr>
            <p:extLst>
              <p:ext uri="{D42A27DB-BD31-4B8C-83A1-F6EECF244321}">
                <p14:modId xmlns:p14="http://schemas.microsoft.com/office/powerpoint/2010/main" val="2377235839"/>
              </p:ext>
            </p:extLst>
          </p:nvPr>
        </p:nvGraphicFramePr>
        <p:xfrm>
          <a:off x="984448" y="1427356"/>
          <a:ext cx="10150722" cy="4896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66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6" name="TextBox 5">
            <a:extLst>
              <a:ext uri="{FF2B5EF4-FFF2-40B4-BE49-F238E27FC236}">
                <a16:creationId xmlns:a16="http://schemas.microsoft.com/office/drawing/2014/main" id="{4DAF32C4-89EA-FD40-34E7-595997B7F1F5}"/>
              </a:ext>
            </a:extLst>
          </p:cNvPr>
          <p:cNvSpPr txBox="1"/>
          <p:nvPr/>
        </p:nvSpPr>
        <p:spPr>
          <a:xfrm>
            <a:off x="131486" y="1381481"/>
            <a:ext cx="6421467" cy="5330215"/>
          </a:xfrm>
          <a:prstGeom prst="rect">
            <a:avLst/>
          </a:prstGeom>
          <a:ln w="57150">
            <a:solidFill>
              <a:schemeClr val="accent2"/>
            </a:solidFill>
          </a:ln>
        </p:spPr>
        <p:txBody>
          <a:bodyPr vert="horz" lIns="91440" tIns="45720" rIns="91440" bIns="45720" rtlCol="0">
            <a:normAutofit/>
          </a:bodyPr>
          <a:lstStyle/>
          <a:p>
            <a:pPr marL="457200" indent="-342900">
              <a:lnSpc>
                <a:spcPct val="90000"/>
              </a:lnSpc>
              <a:spcAft>
                <a:spcPts val="600"/>
              </a:spcAft>
              <a:buFont typeface="+mj-lt"/>
              <a:buAutoNum type="arabicPeriod"/>
            </a:pPr>
            <a:r>
              <a:rPr lang="en-US" sz="2400" i="1" dirty="0">
                <a:latin typeface="Tenorite" panose="00000500000000000000" pitchFamily="2" charset="0"/>
              </a:rPr>
              <a:t>STAP (45- days) The STAP is created every 45 das based on the data from the following: Collaborative Planning (HIPP Rubrics), SDI Rubric (State)- Classroom Observations, and CFA Data </a:t>
            </a:r>
          </a:p>
          <a:p>
            <a:pPr marL="457200" indent="-342900">
              <a:lnSpc>
                <a:spcPct val="90000"/>
              </a:lnSpc>
              <a:spcAft>
                <a:spcPts val="600"/>
              </a:spcAft>
              <a:buFont typeface="+mj-lt"/>
              <a:buAutoNum type="arabicPeriod"/>
            </a:pPr>
            <a:r>
              <a:rPr lang="en-US" sz="2400" i="1" dirty="0">
                <a:latin typeface="Tenorite" panose="00000500000000000000" pitchFamily="2" charset="0"/>
              </a:rPr>
              <a:t>Winter MAP will determine STAP 3 </a:t>
            </a:r>
            <a:endParaRPr lang="en-US" sz="2400" i="1" dirty="0"/>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1955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4403170" y="2380166"/>
            <a:ext cx="7232904" cy="2387600"/>
          </a:xfrm>
        </p:spPr>
        <p:txBody>
          <a:bodyPr anchor="ctr"/>
          <a:lstStyle/>
          <a:p>
            <a:r>
              <a:rPr lang="en-US" dirty="0"/>
              <a:t>Preparing for</a:t>
            </a:r>
            <a:br>
              <a:rPr lang="en-US" dirty="0"/>
            </a:br>
            <a:r>
              <a:rPr lang="en-US" dirty="0"/>
              <a:t>Budget Development</a:t>
            </a:r>
          </a:p>
        </p:txBody>
      </p:sp>
    </p:spTree>
    <p:extLst>
      <p:ext uri="{BB962C8B-B14F-4D97-AF65-F5344CB8AC3E}">
        <p14:creationId xmlns:p14="http://schemas.microsoft.com/office/powerpoint/2010/main" val="227422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32" name="TextBox 31">
            <a:extLst>
              <a:ext uri="{FF2B5EF4-FFF2-40B4-BE49-F238E27FC236}">
                <a16:creationId xmlns:a16="http://schemas.microsoft.com/office/drawing/2014/main" id="{3CA97C8F-6255-CEE2-7FC8-74823B4FD90E}"/>
              </a:ext>
            </a:extLst>
          </p:cNvPr>
          <p:cNvSpPr txBox="1"/>
          <p:nvPr/>
        </p:nvSpPr>
        <p:spPr>
          <a:xfrm>
            <a:off x="207304" y="37924"/>
            <a:ext cx="78546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prstClr val="white"/>
                </a:solidFill>
                <a:effectLst/>
                <a:uLnTx/>
                <a:uFillTx/>
                <a:latin typeface="Tenorite"/>
                <a:ea typeface="+mn-ea"/>
                <a:cs typeface="+mn-cs"/>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960120" y="1474619"/>
            <a:ext cx="785469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enorite"/>
                <a:ea typeface="+mn-ea"/>
                <a:cs typeface="+mn-cs"/>
              </a:rPr>
              <a:t>Strategic Plan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enorit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enorite"/>
                <a:ea typeface="+mn-ea"/>
                <a:cs typeface="+mn-cs"/>
              </a:rPr>
              <a:t>In preparation for the 2025-2026 Budget Development (January–March 2025), the GO Team needs to rank its Strategic Plan Priorities. Use the next slide to capture the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enorite"/>
              <a:ea typeface="+mn-ea"/>
              <a:cs typeface="+mn-cs"/>
            </a:endParaRPr>
          </a:p>
        </p:txBody>
      </p:sp>
    </p:spTree>
    <p:extLst>
      <p:ext uri="{BB962C8B-B14F-4D97-AF65-F5344CB8AC3E}">
        <p14:creationId xmlns:p14="http://schemas.microsoft.com/office/powerpoint/2010/main" val="4220416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3"/>
            <a:ext cx="11383937" cy="119497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1105557" y="1416855"/>
            <a:ext cx="6809924" cy="5170646"/>
          </a:xfrm>
          <a:prstGeom prst="rect">
            <a:avLst/>
          </a:prstGeom>
          <a:noFill/>
        </p:spPr>
        <p:txBody>
          <a:bodyPr wrap="square" rtlCol="0">
            <a:spAutoFit/>
          </a:bodyPr>
          <a:lstStyle/>
          <a:p>
            <a:pPr fontAlgn="base">
              <a:buFont typeface="+mj-lt"/>
              <a:buAutoNum type="arabicPeriod"/>
            </a:pPr>
            <a:r>
              <a:rPr lang="en-US" sz="1500" b="0" i="0" u="none" strike="noStrike" dirty="0">
                <a:solidFill>
                  <a:srgbClr val="000000"/>
                </a:solidFill>
                <a:effectLst/>
                <a:latin typeface="Arial" panose="020B0604020202020204" pitchFamily="34" charset="0"/>
              </a:rPr>
              <a:t>Attract and build capacity of talented and knowledgeable staff to meet school needs.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Ensure a safe and effective learning environment that encourages the use of an </a:t>
            </a:r>
            <a:r>
              <a:rPr lang="en-US" sz="1500" dirty="0">
                <a:solidFill>
                  <a:srgbClr val="000000"/>
                </a:solidFill>
                <a:latin typeface="Arial" panose="020B0604020202020204" pitchFamily="34" charset="0"/>
              </a:rPr>
              <a:t>instructional framework</a:t>
            </a:r>
            <a:r>
              <a:rPr lang="en-US" sz="1500" b="0" i="0" u="none" strike="noStrike" dirty="0">
                <a:solidFill>
                  <a:srgbClr val="000000"/>
                </a:solidFill>
                <a:effectLst/>
                <a:latin typeface="Arial" panose="020B0604020202020204" pitchFamily="34" charset="0"/>
              </a:rPr>
              <a:t> utilized across all content areas for more personalized learning.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Offer an academically challenging curriculum that prepares students for college, career,  and citizenship.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Ensure that all students learn about multiple topics from a variety of different viewpoints.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Build teacher capacity with the ability to meet the diverse social and academic needs  of students.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Create a collaborative, inclusive, and responsive school culture embracing the diverse communities that comprise the Dunbar </a:t>
            </a:r>
            <a:r>
              <a:rPr lang="en-US" sz="1500" dirty="0">
                <a:solidFill>
                  <a:srgbClr val="000000"/>
                </a:solidFill>
                <a:latin typeface="Arial" panose="020B0604020202020204" pitchFamily="34" charset="0"/>
              </a:rPr>
              <a:t>ES </a:t>
            </a:r>
            <a:r>
              <a:rPr lang="en-US" sz="1500" b="0" i="0" u="none" strike="noStrike" dirty="0">
                <a:solidFill>
                  <a:srgbClr val="000000"/>
                </a:solidFill>
                <a:effectLst/>
                <a:latin typeface="Arial" panose="020B0604020202020204" pitchFamily="34" charset="0"/>
              </a:rPr>
              <a:t>family.</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Create an environment that motivates and retains staff members.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 Effectively use existing and appropriate tools to measure, analyze, and communicate student progress.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 Provide necessary and salient resources to enhance teaching and learning in all spaces.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 Attract and build capacity of talented and knowledgeable staff to meet school needs. </a:t>
            </a:r>
          </a:p>
          <a:p>
            <a:pPr rtl="0" fontAlgn="base">
              <a:spcBef>
                <a:spcPts val="0"/>
              </a:spcBef>
              <a:spcAft>
                <a:spcPts val="0"/>
              </a:spcAft>
              <a:buFont typeface="+mj-lt"/>
              <a:buAutoNum type="arabicPeriod"/>
            </a:pPr>
            <a:r>
              <a:rPr lang="en-US" sz="1500" b="0" i="0" u="none" strike="noStrike" dirty="0">
                <a:solidFill>
                  <a:srgbClr val="000000"/>
                </a:solidFill>
                <a:effectLst/>
                <a:latin typeface="Arial" panose="020B0604020202020204" pitchFamily="34" charset="0"/>
              </a:rPr>
              <a:t> Build and sustain parent engagement, community partnerships, and student voice. </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31452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normAutofit/>
          </a:bodyPr>
          <a:lstStyle/>
          <a:p>
            <a:r>
              <a:rPr lang="en-US" dirty="0"/>
              <a:t>Action on the</a:t>
            </a:r>
            <a:br>
              <a:rPr lang="en-US" dirty="0"/>
            </a:br>
            <a:r>
              <a:rPr lang="en-US" dirty="0"/>
              <a:t>Strategic Plan Priorities</a:t>
            </a:r>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idx="1"/>
          </p:nvPr>
        </p:nvSpPr>
        <p:spPr/>
        <p:txBody>
          <a:bodyPr vert="horz" lIns="91440" tIns="45720" rIns="91440" bIns="45720" rtlCol="0" anchor="ctr">
            <a:normAutofit fontScale="92500" lnSpcReduction="10000"/>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ranked Strategic Plan Priorities. After the motion and a second, the GO Team may have additional discussion. Once discussion is concluded, the GO Team will vote.</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274110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B281EC0-02EA-9AD2-DC9E-AD3BD9692AAD}"/>
              </a:ext>
            </a:extLst>
          </p:cNvPr>
          <p:cNvSpPr>
            <a:spLocks noGrp="1"/>
          </p:cNvSpPr>
          <p:nvPr>
            <p:ph type="ctrTitle"/>
          </p:nvPr>
        </p:nvSpPr>
        <p:spPr>
          <a:xfrm>
            <a:off x="1087864" y="444281"/>
            <a:ext cx="7261525" cy="1176210"/>
          </a:xfrm>
        </p:spPr>
        <p:txBody>
          <a:bodyPr vert="horz" lIns="91440" tIns="45720" rIns="91440" bIns="45720" rtlCol="0" anchor="ctr">
            <a:normAutofit/>
          </a:bodyPr>
          <a:lstStyle/>
          <a:p>
            <a:r>
              <a:rPr lang="en-US" b="1" kern="1200" dirty="0">
                <a:solidFill>
                  <a:schemeClr val="accent2"/>
                </a:solidFill>
              </a:rPr>
              <a:t>Where we’re going</a:t>
            </a:r>
          </a:p>
        </p:txBody>
      </p:sp>
      <p:sp>
        <p:nvSpPr>
          <p:cNvPr id="10" name="Content Placeholder 4">
            <a:extLst>
              <a:ext uri="{FF2B5EF4-FFF2-40B4-BE49-F238E27FC236}">
                <a16:creationId xmlns:a16="http://schemas.microsoft.com/office/drawing/2014/main" id="{C5DF341F-E3B8-7BDA-DFF8-2F93D088B954}"/>
              </a:ext>
            </a:extLst>
          </p:cNvPr>
          <p:cNvSpPr>
            <a:spLocks noGrp="1"/>
          </p:cNvSpPr>
          <p:nvPr>
            <p:ph type="subTitle" idx="1"/>
          </p:nvPr>
        </p:nvSpPr>
        <p:spPr>
          <a:xfrm>
            <a:off x="4868129" y="2886749"/>
            <a:ext cx="6318776" cy="2254186"/>
          </a:xfrm>
        </p:spPr>
        <p:txBody>
          <a:bodyPr vert="horz" lIns="91440" tIns="45720" rIns="91440" bIns="45720" rtlCol="0">
            <a:noAutofit/>
          </a:bodyPr>
          <a:lstStyle/>
          <a:p>
            <a:pPr>
              <a:lnSpc>
                <a:spcPct val="100000"/>
              </a:lnSpc>
              <a:spcBef>
                <a:spcPts val="0"/>
              </a:spcBef>
            </a:pPr>
            <a:r>
              <a:rPr lang="en-US" sz="2400" dirty="0"/>
              <a:t>At our next meeting we will begin the discussion of the 2025-2026 budget. </a:t>
            </a:r>
          </a:p>
          <a:p>
            <a:pPr>
              <a:lnSpc>
                <a:spcPct val="100000"/>
              </a:lnSpc>
              <a:spcBef>
                <a:spcPts val="0"/>
              </a:spcBef>
            </a:pPr>
            <a:endParaRPr lang="en-US" sz="2400" dirty="0"/>
          </a:p>
          <a:p>
            <a:pPr>
              <a:lnSpc>
                <a:spcPct val="100000"/>
              </a:lnSpc>
              <a:spcBef>
                <a:spcPts val="0"/>
              </a:spcBef>
            </a:pPr>
            <a:r>
              <a:rPr lang="en-US" sz="2400" dirty="0"/>
              <a:t>Let me or the Chair know of any additional information you need for our future discussion.</a:t>
            </a:r>
          </a:p>
        </p:txBody>
      </p:sp>
      <p:sp>
        <p:nvSpPr>
          <p:cNvPr id="15" name="Slide Number Placeholder 3">
            <a:extLst>
              <a:ext uri="{FF2B5EF4-FFF2-40B4-BE49-F238E27FC236}">
                <a16:creationId xmlns:a16="http://schemas.microsoft.com/office/drawing/2014/main" id="{53F71CAA-F32D-4F48-0E12-F8055A933F38}"/>
              </a:ext>
            </a:extLst>
          </p:cNvPr>
          <p:cNvSpPr>
            <a:spLocks noGrp="1"/>
          </p:cNvSpPr>
          <p:nvPr>
            <p:ph type="sldNum" sz="quarter" idx="10"/>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lang="en-US" smtClean="0"/>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78891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27359" y="210312"/>
            <a:ext cx="6766560" cy="768096"/>
          </a:xfrm>
        </p:spPr>
        <p:txBody>
          <a:bodyPr/>
          <a:lstStyle/>
          <a:p>
            <a:r>
              <a:rPr lang="en-US" dirty="0">
                <a:solidFill>
                  <a:schemeClr val="tx1"/>
                </a:solidFill>
              </a:rPr>
              <a:t>ENROLLMENT </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BF51351A-8A07-32CE-5938-45D301893242}"/>
              </a:ext>
            </a:extLst>
          </p:cNvPr>
          <p:cNvGraphicFramePr>
            <a:graphicFrameLocks noGrp="1"/>
          </p:cNvGraphicFramePr>
          <p:nvPr>
            <p:ph idx="1"/>
            <p:extLst>
              <p:ext uri="{D42A27DB-BD31-4B8C-83A1-F6EECF244321}">
                <p14:modId xmlns:p14="http://schemas.microsoft.com/office/powerpoint/2010/main" val="3684980614"/>
              </p:ext>
            </p:extLst>
          </p:nvPr>
        </p:nvGraphicFramePr>
        <p:xfrm>
          <a:off x="5188253" y="1195909"/>
          <a:ext cx="4276726" cy="1381760"/>
        </p:xfrm>
        <a:graphic>
          <a:graphicData uri="http://schemas.openxmlformats.org/drawingml/2006/table">
            <a:tbl>
              <a:tblPr firstRow="1" bandRow="1">
                <a:tableStyleId>{5FD0F851-EC5A-4D38-B0AD-8093EC10F338}</a:tableStyleId>
              </a:tblPr>
              <a:tblGrid>
                <a:gridCol w="2914651">
                  <a:extLst>
                    <a:ext uri="{9D8B030D-6E8A-4147-A177-3AD203B41FA5}">
                      <a16:colId xmlns:a16="http://schemas.microsoft.com/office/drawing/2014/main" val="697791016"/>
                    </a:ext>
                  </a:extLst>
                </a:gridCol>
                <a:gridCol w="1362075">
                  <a:extLst>
                    <a:ext uri="{9D8B030D-6E8A-4147-A177-3AD203B41FA5}">
                      <a16:colId xmlns:a16="http://schemas.microsoft.com/office/drawing/2014/main" val="3703141561"/>
                    </a:ext>
                  </a:extLst>
                </a:gridCol>
              </a:tblGrid>
              <a:tr h="370840">
                <a:tc>
                  <a:txBody>
                    <a:bodyPr/>
                    <a:lstStyle/>
                    <a:p>
                      <a:pPr algn="r"/>
                      <a:r>
                        <a:rPr lang="en-US" b="1" dirty="0"/>
                        <a:t>Projected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370840">
                <a:tc>
                  <a:txBody>
                    <a:bodyPr/>
                    <a:lstStyle/>
                    <a:p>
                      <a:pPr algn="r"/>
                      <a:r>
                        <a:rPr lang="en-US" b="1" dirty="0"/>
                        <a:t>Projected Enrollment for 2024-2025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370840">
                <a:tc>
                  <a:txBody>
                    <a:bodyPr/>
                    <a:lstStyle/>
                    <a:p>
                      <a:pPr algn="r"/>
                      <a:r>
                        <a:rPr lang="en-US" b="1" dirty="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sp>
        <p:nvSpPr>
          <p:cNvPr id="3" name="TextBox 2">
            <a:extLst>
              <a:ext uri="{FF2B5EF4-FFF2-40B4-BE49-F238E27FC236}">
                <a16:creationId xmlns:a16="http://schemas.microsoft.com/office/drawing/2014/main" id="{B020D829-54AF-E8F3-BF60-C3C2F76D3C41}"/>
              </a:ext>
            </a:extLst>
          </p:cNvPr>
          <p:cNvSpPr txBox="1"/>
          <p:nvPr/>
        </p:nvSpPr>
        <p:spPr>
          <a:xfrm>
            <a:off x="3786477" y="5982732"/>
            <a:ext cx="726372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Sabon Next LT"/>
                <a:ea typeface="+mn-ea"/>
                <a:cs typeface="+mn-cs"/>
              </a:rPr>
              <a:t>*The budget adjustment reflects the impact of the following: enrollment changes, FY25 reserve, adjustments to Title I, Family Engagement and School Improvement Allocations, Security Grants and FY24 carryover funds</a:t>
            </a:r>
          </a:p>
        </p:txBody>
      </p:sp>
    </p:spTree>
    <p:extLst>
      <p:ext uri="{BB962C8B-B14F-4D97-AF65-F5344CB8AC3E}">
        <p14:creationId xmlns:p14="http://schemas.microsoft.com/office/powerpoint/2010/main" val="135634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7AD8-F50A-1417-3D0D-D02F70DBFD7A}"/>
              </a:ext>
            </a:extLst>
          </p:cNvPr>
          <p:cNvSpPr>
            <a:spLocks noGrp="1"/>
          </p:cNvSpPr>
          <p:nvPr>
            <p:ph type="title"/>
          </p:nvPr>
        </p:nvSpPr>
        <p:spPr>
          <a:xfrm>
            <a:off x="3331029" y="317428"/>
            <a:ext cx="8860971" cy="768096"/>
          </a:xfrm>
        </p:spPr>
        <p:txBody>
          <a:bodyPr/>
          <a:lstStyle/>
          <a:p>
            <a:r>
              <a:rPr lang="en-US" dirty="0"/>
              <a:t>FY2025 Leveling Change Request </a:t>
            </a:r>
          </a:p>
        </p:txBody>
      </p:sp>
      <p:graphicFrame>
        <p:nvGraphicFramePr>
          <p:cNvPr id="5" name="Content Placeholder 4">
            <a:extLst>
              <a:ext uri="{FF2B5EF4-FFF2-40B4-BE49-F238E27FC236}">
                <a16:creationId xmlns:a16="http://schemas.microsoft.com/office/drawing/2014/main" id="{288C7AB1-38B7-6DC8-C815-3EEDD640E79A}"/>
              </a:ext>
            </a:extLst>
          </p:cNvPr>
          <p:cNvGraphicFramePr>
            <a:graphicFrameLocks noGrp="1"/>
          </p:cNvGraphicFramePr>
          <p:nvPr>
            <p:ph idx="1"/>
            <p:extLst>
              <p:ext uri="{D42A27DB-BD31-4B8C-83A1-F6EECF244321}">
                <p14:modId xmlns:p14="http://schemas.microsoft.com/office/powerpoint/2010/main" val="2849459812"/>
              </p:ext>
            </p:extLst>
          </p:nvPr>
        </p:nvGraphicFramePr>
        <p:xfrm>
          <a:off x="5169519" y="317428"/>
          <a:ext cx="6882162" cy="5458904"/>
        </p:xfrm>
        <a:graphic>
          <a:graphicData uri="http://schemas.openxmlformats.org/drawingml/2006/table">
            <a:tbl>
              <a:tblPr firstRow="1" bandRow="1">
                <a:tableStyleId>{5C22544A-7EE6-4342-B048-85BDC9FD1C3A}</a:tableStyleId>
              </a:tblPr>
              <a:tblGrid>
                <a:gridCol w="1720541">
                  <a:extLst>
                    <a:ext uri="{9D8B030D-6E8A-4147-A177-3AD203B41FA5}">
                      <a16:colId xmlns:a16="http://schemas.microsoft.com/office/drawing/2014/main" val="1005998072"/>
                    </a:ext>
                  </a:extLst>
                </a:gridCol>
                <a:gridCol w="1720541">
                  <a:extLst>
                    <a:ext uri="{9D8B030D-6E8A-4147-A177-3AD203B41FA5}">
                      <a16:colId xmlns:a16="http://schemas.microsoft.com/office/drawing/2014/main" val="397981123"/>
                    </a:ext>
                  </a:extLst>
                </a:gridCol>
                <a:gridCol w="3441080">
                  <a:extLst>
                    <a:ext uri="{9D8B030D-6E8A-4147-A177-3AD203B41FA5}">
                      <a16:colId xmlns:a16="http://schemas.microsoft.com/office/drawing/2014/main" val="1379032063"/>
                    </a:ext>
                  </a:extLst>
                </a:gridCol>
              </a:tblGrid>
              <a:tr h="723844">
                <a:tc gridSpan="2">
                  <a:txBody>
                    <a:bodyPr/>
                    <a:lstStyle/>
                    <a:p>
                      <a:pPr algn="r" fontAlgn="b"/>
                      <a:r>
                        <a:rPr lang="en-US" sz="2000" b="0" i="0" u="none" strike="noStrike" dirty="0">
                          <a:solidFill>
                            <a:srgbClr val="000000"/>
                          </a:solidFill>
                          <a:effectLst/>
                          <a:latin typeface="Calibri" panose="020F0502020204030204" pitchFamily="34" charset="0"/>
                        </a:rPr>
                        <a:t>Leveling Change at Base Weight $5,334</a:t>
                      </a:r>
                    </a:p>
                  </a:txBody>
                  <a:tcPr marL="9525" marR="9525" marT="9525" anchor="b"/>
                </a:tc>
                <a:tc hMerge="1">
                  <a:txBody>
                    <a:bodyPr/>
                    <a:lstStyle/>
                    <a:p>
                      <a:endParaRPr lang="en-US"/>
                    </a:p>
                  </a:txBody>
                  <a:tcPr/>
                </a:tc>
                <a:tc>
                  <a:txBody>
                    <a:bodyPr/>
                    <a:lstStyle/>
                    <a:p>
                      <a:pPr algn="ctr" fontAlgn="b"/>
                      <a:r>
                        <a:rPr lang="en-US" sz="2000" b="0" i="0" u="none" strike="noStrike" dirty="0">
                          <a:solidFill>
                            <a:srgbClr val="000000"/>
                          </a:solidFill>
                          <a:effectLst/>
                          <a:latin typeface="Calibri" panose="020F0502020204030204" pitchFamily="34" charset="0"/>
                        </a:rPr>
                        <a:t>$234,696 </a:t>
                      </a:r>
                    </a:p>
                  </a:txBody>
                  <a:tcPr marL="9525" marR="9525" marT="9525" anchor="b"/>
                </a:tc>
                <a:extLst>
                  <a:ext uri="{0D108BD9-81ED-4DB2-BD59-A6C34878D82A}">
                    <a16:rowId xmlns:a16="http://schemas.microsoft.com/office/drawing/2014/main" val="4215505302"/>
                  </a:ext>
                </a:extLst>
              </a:tr>
              <a:tr h="391996">
                <a:tc gridSpan="2">
                  <a:txBody>
                    <a:bodyPr/>
                    <a:lstStyle/>
                    <a:p>
                      <a:pPr algn="r" fontAlgn="b"/>
                      <a:r>
                        <a:rPr lang="en-US" sz="2000" b="0" i="0" u="none" strike="noStrike" dirty="0">
                          <a:solidFill>
                            <a:srgbClr val="000000"/>
                          </a:solidFill>
                          <a:effectLst/>
                          <a:latin typeface="Calibri" panose="020F0502020204030204" pitchFamily="34" charset="0"/>
                        </a:rPr>
                        <a:t>School Reserve Funds</a:t>
                      </a:r>
                    </a:p>
                  </a:txBody>
                  <a:tcPr marL="9525" marR="9525" marT="9525" anchor="b"/>
                </a:tc>
                <a:tc hMerge="1">
                  <a:txBody>
                    <a:bodyPr/>
                    <a:lstStyle/>
                    <a:p>
                      <a:endParaRPr lang="en-US"/>
                    </a:p>
                  </a:txBody>
                  <a:tcPr/>
                </a:tc>
                <a:tc>
                  <a:txBody>
                    <a:bodyPr/>
                    <a:lstStyle/>
                    <a:p>
                      <a:pPr algn="ctr" fontAlgn="b"/>
                      <a:r>
                        <a:rPr lang="en-US" sz="2000" b="0" i="0" u="none" strike="noStrike" dirty="0">
                          <a:solidFill>
                            <a:srgbClr val="000000"/>
                          </a:solidFill>
                          <a:effectLst/>
                          <a:latin typeface="Calibri" panose="020F0502020204030204" pitchFamily="34" charset="0"/>
                        </a:rPr>
                        <a:t>$23,439 </a:t>
                      </a:r>
                    </a:p>
                  </a:txBody>
                  <a:tcPr marL="9525" marR="9525" marT="9525" anchor="b"/>
                </a:tc>
                <a:extLst>
                  <a:ext uri="{0D108BD9-81ED-4DB2-BD59-A6C34878D82A}">
                    <a16:rowId xmlns:a16="http://schemas.microsoft.com/office/drawing/2014/main" val="2233191479"/>
                  </a:ext>
                </a:extLst>
              </a:tr>
              <a:tr h="391996">
                <a:tc gridSpan="2">
                  <a:txBody>
                    <a:bodyPr/>
                    <a:lstStyle/>
                    <a:p>
                      <a:pPr algn="r" fontAlgn="b"/>
                      <a:r>
                        <a:rPr lang="en-US" sz="2000" b="0" i="0" u="none" strike="noStrike" dirty="0">
                          <a:solidFill>
                            <a:srgbClr val="000000"/>
                          </a:solidFill>
                          <a:effectLst/>
                          <a:latin typeface="Calibri" panose="020F0502020204030204" pitchFamily="34" charset="0"/>
                        </a:rPr>
                        <a:t>Title I Adjustment</a:t>
                      </a:r>
                    </a:p>
                  </a:txBody>
                  <a:tcPr marL="9525" marR="9525" marT="9525" anchor="b"/>
                </a:tc>
                <a:tc hMerge="1">
                  <a:txBody>
                    <a:bodyPr/>
                    <a:lstStyle/>
                    <a:p>
                      <a:endParaRPr lang="en-US"/>
                    </a:p>
                  </a:txBody>
                  <a:tcPr/>
                </a:tc>
                <a:tc>
                  <a:txBody>
                    <a:bodyPr/>
                    <a:lstStyle/>
                    <a:p>
                      <a:pPr algn="ctr" fontAlgn="b"/>
                      <a:r>
                        <a:rPr lang="en-US" sz="2000" b="0" i="0" u="none" strike="noStrike" dirty="0">
                          <a:solidFill>
                            <a:srgbClr val="000000"/>
                          </a:solidFill>
                          <a:effectLst/>
                          <a:latin typeface="Calibri" panose="020F0502020204030204" pitchFamily="34" charset="0"/>
                        </a:rPr>
                        <a:t>$3,306 </a:t>
                      </a:r>
                    </a:p>
                  </a:txBody>
                  <a:tcPr marL="9525" marR="9525" marT="9525" anchor="b"/>
                </a:tc>
                <a:extLst>
                  <a:ext uri="{0D108BD9-81ED-4DB2-BD59-A6C34878D82A}">
                    <a16:rowId xmlns:a16="http://schemas.microsoft.com/office/drawing/2014/main" val="1096615017"/>
                  </a:ext>
                </a:extLst>
              </a:tr>
              <a:tr h="1055692">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Family Engagement Adjustment</a:t>
                      </a:r>
                    </a:p>
                  </a:txBody>
                  <a:tcPr marL="9525" marR="9525" marT="9525"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9525" marR="9525" marT="9525" anchor="b"/>
                </a:tc>
                <a:extLst>
                  <a:ext uri="{0D108BD9-81ED-4DB2-BD59-A6C34878D82A}">
                    <a16:rowId xmlns:a16="http://schemas.microsoft.com/office/drawing/2014/main" val="2555526964"/>
                  </a:ext>
                </a:extLst>
              </a:tr>
              <a:tr h="1055692">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School Improvement Adjustment</a:t>
                      </a:r>
                    </a:p>
                  </a:txBody>
                  <a:tcPr marL="9525" marR="9525" marT="9525" anchor="b"/>
                </a:tc>
                <a:tc>
                  <a:txBody>
                    <a:bodyPr/>
                    <a:lstStyle/>
                    <a:p>
                      <a:pPr algn="ctr" fontAlgn="b"/>
                      <a:r>
                        <a:rPr lang="en-US" sz="2000" b="0" i="0" u="none" strike="noStrike" dirty="0">
                          <a:solidFill>
                            <a:srgbClr val="000000"/>
                          </a:solidFill>
                          <a:effectLst/>
                          <a:latin typeface="Calibri" panose="020F0502020204030204" pitchFamily="34" charset="0"/>
                        </a:rPr>
                        <a:t>$(150,000)</a:t>
                      </a:r>
                    </a:p>
                  </a:txBody>
                  <a:tcPr marL="9525" marR="9525" marT="9525" anchor="b"/>
                </a:tc>
                <a:extLst>
                  <a:ext uri="{0D108BD9-81ED-4DB2-BD59-A6C34878D82A}">
                    <a16:rowId xmlns:a16="http://schemas.microsoft.com/office/drawing/2014/main" val="2804063183"/>
                  </a:ext>
                </a:extLst>
              </a:tr>
              <a:tr h="723844">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School Security Grant</a:t>
                      </a:r>
                    </a:p>
                  </a:txBody>
                  <a:tcPr marL="9525" marR="9525" marT="9525" anchor="b"/>
                </a:tc>
                <a:tc>
                  <a:txBody>
                    <a:bodyPr/>
                    <a:lstStyle/>
                    <a:p>
                      <a:pPr algn="ctr" fontAlgn="b"/>
                      <a:r>
                        <a:rPr lang="en-US" sz="2000" b="0" i="0" u="none" strike="noStrike" dirty="0">
                          <a:solidFill>
                            <a:srgbClr val="000000"/>
                          </a:solidFill>
                          <a:effectLst/>
                          <a:highlight>
                            <a:srgbClr val="FFFF00"/>
                          </a:highlight>
                          <a:latin typeface="Calibri" panose="020F0502020204030204" pitchFamily="34" charset="0"/>
                        </a:rPr>
                        <a:t>$45,000 </a:t>
                      </a:r>
                    </a:p>
                  </a:txBody>
                  <a:tcPr marL="9525" marR="9525" marT="9525" anchor="b"/>
                </a:tc>
                <a:extLst>
                  <a:ext uri="{0D108BD9-81ED-4DB2-BD59-A6C34878D82A}">
                    <a16:rowId xmlns:a16="http://schemas.microsoft.com/office/drawing/2014/main" val="293815062"/>
                  </a:ext>
                </a:extLst>
              </a:tr>
              <a:tr h="723844">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FY24 GF Carryover</a:t>
                      </a:r>
                    </a:p>
                  </a:txBody>
                  <a:tcPr marL="9525" marR="9525" marT="9525"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9525" marR="9525" marT="9525" anchor="b"/>
                </a:tc>
                <a:extLst>
                  <a:ext uri="{0D108BD9-81ED-4DB2-BD59-A6C34878D82A}">
                    <a16:rowId xmlns:a16="http://schemas.microsoft.com/office/drawing/2014/main" val="3770272958"/>
                  </a:ext>
                </a:extLst>
              </a:tr>
              <a:tr h="391996">
                <a:tc gridSpan="2">
                  <a:txBody>
                    <a:bodyPr/>
                    <a:lstStyle/>
                    <a:p>
                      <a:pPr algn="r" fontAlgn="b"/>
                      <a:r>
                        <a:rPr lang="en-US" sz="2000" b="1" i="0" u="none" strike="noStrike" dirty="0">
                          <a:solidFill>
                            <a:srgbClr val="000000"/>
                          </a:solidFill>
                          <a:effectLst/>
                          <a:latin typeface="Calibri" panose="020F0502020204030204" pitchFamily="34" charset="0"/>
                        </a:rPr>
                        <a:t>Total Adjustment</a:t>
                      </a:r>
                    </a:p>
                  </a:txBody>
                  <a:tcPr marL="9525" marR="9525" marT="9525" anchor="b"/>
                </a:tc>
                <a:tc hMerge="1">
                  <a:txBody>
                    <a:bodyPr/>
                    <a:lstStyle/>
                    <a:p>
                      <a:endParaRPr lang="en-US"/>
                    </a:p>
                  </a:txBody>
                  <a:tcPr/>
                </a:tc>
                <a:tc>
                  <a:txBody>
                    <a:bodyPr/>
                    <a:lstStyle/>
                    <a:p>
                      <a:pPr algn="ctr" fontAlgn="b"/>
                      <a:r>
                        <a:rPr lang="en-US" sz="2000" b="1" i="0" u="none" strike="noStrike" dirty="0">
                          <a:solidFill>
                            <a:srgbClr val="000000"/>
                          </a:solidFill>
                          <a:effectLst/>
                          <a:latin typeface="Calibri" panose="020F0502020204030204" pitchFamily="34" charset="0"/>
                        </a:rPr>
                        <a:t>$156,441 </a:t>
                      </a:r>
                    </a:p>
                  </a:txBody>
                  <a:tcPr marL="9525" marR="9525" marT="9525" anchor="b"/>
                </a:tc>
                <a:extLst>
                  <a:ext uri="{0D108BD9-81ED-4DB2-BD59-A6C34878D82A}">
                    <a16:rowId xmlns:a16="http://schemas.microsoft.com/office/drawing/2014/main" val="3220105347"/>
                  </a:ext>
                </a:extLst>
              </a:tr>
            </a:tbl>
          </a:graphicData>
        </a:graphic>
      </p:graphicFrame>
      <p:sp>
        <p:nvSpPr>
          <p:cNvPr id="4" name="Slide Number Placeholder 3">
            <a:extLst>
              <a:ext uri="{FF2B5EF4-FFF2-40B4-BE49-F238E27FC236}">
                <a16:creationId xmlns:a16="http://schemas.microsoft.com/office/drawing/2014/main" id="{391CBDD0-7CBA-8A98-15E7-C46BB41FC2E5}"/>
              </a:ext>
            </a:extLst>
          </p:cNvPr>
          <p:cNvSpPr>
            <a:spLocks noGrp="1"/>
          </p:cNvSpPr>
          <p:nvPr>
            <p:ph type="sldNum" sz="quarter" idx="12"/>
          </p:nvPr>
        </p:nvSpPr>
        <p:spPr/>
        <p:txBody>
          <a:bodyPr/>
          <a:lstStyle/>
          <a:p>
            <a:fld id="{AEC10A0C-BB77-FD4A-8FA4-D4334D01E3A4}" type="slidenum">
              <a:rPr lang="en-US" smtClean="0"/>
              <a:pPr/>
              <a:t>25</a:t>
            </a:fld>
            <a:endParaRPr lang="en-US" dirty="0"/>
          </a:p>
        </p:txBody>
      </p:sp>
    </p:spTree>
    <p:extLst>
      <p:ext uri="{BB962C8B-B14F-4D97-AF65-F5344CB8AC3E}">
        <p14:creationId xmlns:p14="http://schemas.microsoft.com/office/powerpoint/2010/main" val="403233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884139984"/>
              </p:ext>
            </p:extLst>
          </p:nvPr>
        </p:nvGraphicFramePr>
        <p:xfrm>
          <a:off x="312234" y="1046079"/>
          <a:ext cx="11879766" cy="4077726"/>
        </p:xfrm>
        <a:graphic>
          <a:graphicData uri="http://schemas.openxmlformats.org/drawingml/2006/table">
            <a:tbl>
              <a:tblPr firstRow="1" bandRow="1">
                <a:tableStyleId>{93296810-A885-4BE3-A3E7-6D5BEEA58F35}</a:tableStyleId>
              </a:tblPr>
              <a:tblGrid>
                <a:gridCol w="2323804">
                  <a:extLst>
                    <a:ext uri="{9D8B030D-6E8A-4147-A177-3AD203B41FA5}">
                      <a16:colId xmlns:a16="http://schemas.microsoft.com/office/drawing/2014/main" val="20000"/>
                    </a:ext>
                  </a:extLst>
                </a:gridCol>
                <a:gridCol w="2584526">
                  <a:extLst>
                    <a:ext uri="{9D8B030D-6E8A-4147-A177-3AD203B41FA5}">
                      <a16:colId xmlns:a16="http://schemas.microsoft.com/office/drawing/2014/main" val="20001"/>
                    </a:ext>
                  </a:extLst>
                </a:gridCol>
                <a:gridCol w="2584526">
                  <a:extLst>
                    <a:ext uri="{9D8B030D-6E8A-4147-A177-3AD203B41FA5}">
                      <a16:colId xmlns:a16="http://schemas.microsoft.com/office/drawing/2014/main" val="20002"/>
                    </a:ext>
                  </a:extLst>
                </a:gridCol>
                <a:gridCol w="2380506">
                  <a:extLst>
                    <a:ext uri="{9D8B030D-6E8A-4147-A177-3AD203B41FA5}">
                      <a16:colId xmlns:a16="http://schemas.microsoft.com/office/drawing/2014/main" val="20003"/>
                    </a:ext>
                  </a:extLst>
                </a:gridCol>
                <a:gridCol w="2006404">
                  <a:extLst>
                    <a:ext uri="{9D8B030D-6E8A-4147-A177-3AD203B41FA5}">
                      <a16:colId xmlns:a16="http://schemas.microsoft.com/office/drawing/2014/main" val="20005"/>
                    </a:ext>
                  </a:extLst>
                </a:gridCol>
              </a:tblGrid>
              <a:tr h="986559">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710562">
                <a:tc>
                  <a:txBody>
                    <a:bodyPr/>
                    <a:lstStyle/>
                    <a:p>
                      <a:pPr algn="l"/>
                      <a:r>
                        <a:rPr lang="en-US" sz="1200" b="0" i="0" dirty="0">
                          <a:solidFill>
                            <a:schemeClr val="tx1"/>
                          </a:solidFill>
                        </a:rPr>
                        <a:t>Increase Literacy  </a:t>
                      </a: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Building a Culture of Student Support Whole Child &amp; Intervention Personalized Learning </a:t>
                      </a:r>
                    </a:p>
                  </a:txBody>
                  <a:tcPr marL="68580" marR="68580" marT="34290" marB="34290" anchor="b"/>
                </a:tc>
                <a:tc>
                  <a:txBody>
                    <a:bodyPr/>
                    <a:lstStyle/>
                    <a:p>
                      <a:pPr marL="0" algn="l" defTabSz="685800" rtl="0" eaLnBrk="1" latinLnBrk="0" hangingPunct="1"/>
                      <a:r>
                        <a:rPr lang="en-US" sz="1200" b="0" i="0" kern="1200" dirty="0">
                          <a:solidFill>
                            <a:schemeClr val="tx1"/>
                          </a:solidFill>
                          <a:latin typeface="+mn-lt"/>
                          <a:ea typeface="+mn-ea"/>
                          <a:cs typeface="+mn-cs"/>
                        </a:rPr>
                        <a:t>Increase the number of books in media center </a:t>
                      </a:r>
                    </a:p>
                    <a:p>
                      <a:pPr marL="0" algn="l" defTabSz="685800" rtl="0" eaLnBrk="1" latinLnBrk="0" hangingPunct="1"/>
                      <a:r>
                        <a:rPr lang="en-US" sz="1200" b="0" i="0" kern="1200" dirty="0">
                          <a:solidFill>
                            <a:schemeClr val="tx1"/>
                          </a:solidFill>
                          <a:latin typeface="+mn-lt"/>
                          <a:ea typeface="+mn-ea"/>
                          <a:cs typeface="+mn-cs"/>
                        </a:rPr>
                        <a:t>Increase book circulation to increase literacy  </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*Leveled Libraries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*Independent Reading </a:t>
                      </a:r>
                    </a:p>
                  </a:txBody>
                  <a:tcPr marL="68580" marR="68580" marT="34290" marB="34290" anchor="b"/>
                </a:tc>
                <a:tc>
                  <a:txBody>
                    <a:bodyPr/>
                    <a:lstStyle/>
                    <a:p>
                      <a:pPr marL="0" algn="l" defTabSz="685800" rtl="0" eaLnBrk="1" latinLnBrk="0" hangingPunct="1"/>
                      <a:r>
                        <a:rPr lang="en-US" sz="1200" b="0" i="0" kern="1200" dirty="0">
                          <a:solidFill>
                            <a:schemeClr val="tx1"/>
                          </a:solidFill>
                          <a:latin typeface="+mn-lt"/>
                          <a:ea typeface="+mn-ea"/>
                          <a:cs typeface="+mn-cs"/>
                        </a:rPr>
                        <a:t>$28,590</a:t>
                      </a:r>
                    </a:p>
                  </a:txBody>
                  <a:tcPr marL="68580" marR="68580" marT="34290" marB="34290" anchor="b"/>
                </a:tc>
                <a:extLst>
                  <a:ext uri="{0D108BD9-81ED-4DB2-BD59-A6C34878D82A}">
                    <a16:rowId xmlns:a16="http://schemas.microsoft.com/office/drawing/2014/main" val="10001"/>
                  </a:ext>
                </a:extLst>
              </a:tr>
              <a:tr h="1025584">
                <a:tc>
                  <a:txBody>
                    <a:bodyPr/>
                    <a:lstStyle/>
                    <a:p>
                      <a:r>
                        <a:rPr lang="en-US" sz="1200" i="0" dirty="0"/>
                        <a:t>Increase Literacy </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Building a Culture of Student Support Whole Child &amp; Intervention Personalized Learning </a:t>
                      </a:r>
                    </a:p>
                    <a:p>
                      <a:endParaRPr lang="en-US" sz="1200" i="0" dirty="0"/>
                    </a:p>
                  </a:txBody>
                  <a:tcPr marL="68580" marR="68580" marT="34290" marB="34290" anchor="ctr"/>
                </a:tc>
                <a:tc>
                  <a:txBody>
                    <a:bodyPr/>
                    <a:lstStyle/>
                    <a:p>
                      <a:r>
                        <a:rPr lang="en-US" sz="1200" i="0" dirty="0"/>
                        <a:t>Provide each classroom with a classroom library  to increase independent reading; variety of text </a:t>
                      </a:r>
                    </a:p>
                  </a:txBody>
                  <a:tcPr marL="68580" marR="68580" marT="34290" marB="34290" anchor="ctr"/>
                </a:tc>
                <a:tc>
                  <a:txBody>
                    <a:bodyPr/>
                    <a:lstStyle/>
                    <a:p>
                      <a:r>
                        <a:rPr lang="en-US" sz="1200" i="0" dirty="0"/>
                        <a:t>* Classroom Libraries </a:t>
                      </a:r>
                    </a:p>
                  </a:txBody>
                  <a:tcPr marL="68580" marR="68580" marT="34290" marB="34290" anchor="ctr"/>
                </a:tc>
                <a:tc>
                  <a:txBody>
                    <a:bodyPr/>
                    <a:lstStyle/>
                    <a:p>
                      <a:r>
                        <a:rPr lang="en-US" sz="1200" i="0" dirty="0"/>
                        <a:t>$30, 000</a:t>
                      </a:r>
                    </a:p>
                  </a:txBody>
                  <a:tcPr marL="68580" marR="68580" marT="34290" marB="34290" anchor="ctr"/>
                </a:tc>
                <a:extLst>
                  <a:ext uri="{0D108BD9-81ED-4DB2-BD59-A6C34878D82A}">
                    <a16:rowId xmlns:a16="http://schemas.microsoft.com/office/drawing/2014/main" val="10002"/>
                  </a:ext>
                </a:extLst>
              </a:tr>
              <a:tr h="1265483">
                <a:tc>
                  <a:txBody>
                    <a:bodyPr/>
                    <a:lstStyle/>
                    <a:p>
                      <a:r>
                        <a:rPr lang="en-US" sz="1200" i="0" dirty="0"/>
                        <a:t>Interventions and Small Group Instruction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Building a Culture of Student Support Whole Child &amp; Intervention Personalized Learning </a:t>
                      </a:r>
                    </a:p>
                  </a:txBody>
                  <a:tcPr marL="68580" marR="68580" marT="34290" marB="34290" anchor="ctr"/>
                </a:tc>
                <a:tc>
                  <a:txBody>
                    <a:bodyPr/>
                    <a:lstStyle/>
                    <a:p>
                      <a:r>
                        <a:rPr lang="en-US" sz="1200" i="0" dirty="0"/>
                        <a:t>Maximizing student learning opportunities </a:t>
                      </a:r>
                    </a:p>
                  </a:txBody>
                  <a:tcPr marL="68580" marR="68580" marT="34290" marB="34290" anchor="ctr"/>
                </a:tc>
                <a:tc>
                  <a:txBody>
                    <a:bodyPr/>
                    <a:lstStyle/>
                    <a:p>
                      <a:r>
                        <a:rPr lang="en-US" sz="1200" i="0" dirty="0"/>
                        <a:t>Test: Decodables for Classroom libraries. Purchase books for book vending machine </a:t>
                      </a:r>
                    </a:p>
                  </a:txBody>
                  <a:tcPr marL="68580" marR="68580" marT="34290" marB="34290" anchor="ctr"/>
                </a:tc>
                <a:tc>
                  <a:txBody>
                    <a:bodyPr/>
                    <a:lstStyle/>
                    <a:p>
                      <a:r>
                        <a:rPr lang="en-US" sz="1200" i="0" dirty="0"/>
                        <a:t>$25, 665 </a:t>
                      </a:r>
                    </a:p>
                  </a:txBody>
                  <a:tcPr marL="68580" marR="68580" marT="34290" marB="34290" anchor="ct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1709738" y="37601"/>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FY25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highlight>
                  <a:srgbClr val="FFFF00"/>
                </a:highlight>
                <a:uLnTx/>
                <a:uFillTx/>
                <a:latin typeface="Century Schoolbook"/>
                <a:ea typeface="+mn-ea"/>
                <a:cs typeface="+mn-cs"/>
              </a:rPr>
              <a:t>$23367 </a:t>
            </a: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(Reserve) $156,444- 45,000 (Sg)</a:t>
            </a:r>
          </a:p>
        </p:txBody>
      </p:sp>
      <p:graphicFrame>
        <p:nvGraphicFramePr>
          <p:cNvPr id="6" name="Table 5">
            <a:extLst>
              <a:ext uri="{FF2B5EF4-FFF2-40B4-BE49-F238E27FC236}">
                <a16:creationId xmlns:a16="http://schemas.microsoft.com/office/drawing/2014/main" id="{A6C5335B-70E0-F8AF-3947-19448EE603F6}"/>
              </a:ext>
            </a:extLst>
          </p:cNvPr>
          <p:cNvGraphicFramePr>
            <a:graphicFrameLocks noGrp="1"/>
          </p:cNvGraphicFramePr>
          <p:nvPr>
            <p:extLst>
              <p:ext uri="{D42A27DB-BD31-4B8C-83A1-F6EECF244321}">
                <p14:modId xmlns:p14="http://schemas.microsoft.com/office/powerpoint/2010/main" val="3629755587"/>
              </p:ext>
            </p:extLst>
          </p:nvPr>
        </p:nvGraphicFramePr>
        <p:xfrm>
          <a:off x="312234" y="5137542"/>
          <a:ext cx="11879766" cy="370840"/>
        </p:xfrm>
        <a:graphic>
          <a:graphicData uri="http://schemas.openxmlformats.org/drawingml/2006/table">
            <a:tbl>
              <a:tblPr firstRow="1" bandRow="1">
                <a:tableStyleId>{5C22544A-7EE6-4342-B048-85BDC9FD1C3A}</a:tableStyleId>
              </a:tblPr>
              <a:tblGrid>
                <a:gridCol w="2319454">
                  <a:extLst>
                    <a:ext uri="{9D8B030D-6E8A-4147-A177-3AD203B41FA5}">
                      <a16:colId xmlns:a16="http://schemas.microsoft.com/office/drawing/2014/main" val="1608613488"/>
                    </a:ext>
                  </a:extLst>
                </a:gridCol>
                <a:gridCol w="2598234">
                  <a:extLst>
                    <a:ext uri="{9D8B030D-6E8A-4147-A177-3AD203B41FA5}">
                      <a16:colId xmlns:a16="http://schemas.microsoft.com/office/drawing/2014/main" val="3779214188"/>
                    </a:ext>
                  </a:extLst>
                </a:gridCol>
                <a:gridCol w="2575932">
                  <a:extLst>
                    <a:ext uri="{9D8B030D-6E8A-4147-A177-3AD203B41FA5}">
                      <a16:colId xmlns:a16="http://schemas.microsoft.com/office/drawing/2014/main" val="2694287341"/>
                    </a:ext>
                  </a:extLst>
                </a:gridCol>
                <a:gridCol w="2386361">
                  <a:extLst>
                    <a:ext uri="{9D8B030D-6E8A-4147-A177-3AD203B41FA5}">
                      <a16:colId xmlns:a16="http://schemas.microsoft.com/office/drawing/2014/main" val="1944086405"/>
                    </a:ext>
                  </a:extLst>
                </a:gridCol>
                <a:gridCol w="1999785">
                  <a:extLst>
                    <a:ext uri="{9D8B030D-6E8A-4147-A177-3AD203B41FA5}">
                      <a16:colId xmlns:a16="http://schemas.microsoft.com/office/drawing/2014/main" val="3330609238"/>
                    </a:ext>
                  </a:extLst>
                </a:gridCol>
              </a:tblGrid>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a:t>$84,255</a:t>
                      </a:r>
                    </a:p>
                  </a:txBody>
                  <a:tcPr/>
                </a:tc>
                <a:extLst>
                  <a:ext uri="{0D108BD9-81ED-4DB2-BD59-A6C34878D82A}">
                    <a16:rowId xmlns:a16="http://schemas.microsoft.com/office/drawing/2014/main" val="2420454953"/>
                  </a:ext>
                </a:extLst>
              </a:tr>
            </a:tbl>
          </a:graphicData>
        </a:graphic>
      </p:graphicFrame>
    </p:spTree>
    <p:extLst>
      <p:ext uri="{BB962C8B-B14F-4D97-AF65-F5344CB8AC3E}">
        <p14:creationId xmlns:p14="http://schemas.microsoft.com/office/powerpoint/2010/main" val="408828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AD2A-D580-F97B-C2E2-17EC3FE9006D}"/>
              </a:ext>
            </a:extLst>
          </p:cNvPr>
          <p:cNvSpPr>
            <a:spLocks noGrp="1"/>
          </p:cNvSpPr>
          <p:nvPr>
            <p:ph type="title"/>
          </p:nvPr>
        </p:nvSpPr>
        <p:spPr/>
        <p:txBody>
          <a:bodyPr/>
          <a:lstStyle/>
          <a:p>
            <a:r>
              <a:rPr lang="en-US" dirty="0"/>
              <a:t>Security Grant Funds </a:t>
            </a:r>
            <a:br>
              <a:rPr lang="en-US" dirty="0"/>
            </a:br>
            <a:r>
              <a:rPr lang="en-US" dirty="0"/>
              <a:t>$45K</a:t>
            </a:r>
          </a:p>
        </p:txBody>
      </p:sp>
      <p:graphicFrame>
        <p:nvGraphicFramePr>
          <p:cNvPr id="6" name="Content Placeholder 5">
            <a:extLst>
              <a:ext uri="{FF2B5EF4-FFF2-40B4-BE49-F238E27FC236}">
                <a16:creationId xmlns:a16="http://schemas.microsoft.com/office/drawing/2014/main" id="{C43126E6-FF52-85FE-6EA8-FB1F700F4C94}"/>
              </a:ext>
            </a:extLst>
          </p:cNvPr>
          <p:cNvGraphicFramePr>
            <a:graphicFrameLocks noGrp="1"/>
          </p:cNvGraphicFramePr>
          <p:nvPr>
            <p:ph idx="1"/>
            <p:extLst>
              <p:ext uri="{D42A27DB-BD31-4B8C-83A1-F6EECF244321}">
                <p14:modId xmlns:p14="http://schemas.microsoft.com/office/powerpoint/2010/main" val="334250263"/>
              </p:ext>
            </p:extLst>
          </p:nvPr>
        </p:nvGraphicFramePr>
        <p:xfrm>
          <a:off x="5788025" y="1527174"/>
          <a:ext cx="5111750" cy="4691724"/>
        </p:xfrm>
        <a:graphic>
          <a:graphicData uri="http://schemas.openxmlformats.org/drawingml/2006/table">
            <a:tbl>
              <a:tblPr firstRow="1" bandRow="1">
                <a:tableStyleId>{5C22544A-7EE6-4342-B048-85BDC9FD1C3A}</a:tableStyleId>
              </a:tblPr>
              <a:tblGrid>
                <a:gridCol w="2555875">
                  <a:extLst>
                    <a:ext uri="{9D8B030D-6E8A-4147-A177-3AD203B41FA5}">
                      <a16:colId xmlns:a16="http://schemas.microsoft.com/office/drawing/2014/main" val="476933943"/>
                    </a:ext>
                  </a:extLst>
                </a:gridCol>
                <a:gridCol w="2555875">
                  <a:extLst>
                    <a:ext uri="{9D8B030D-6E8A-4147-A177-3AD203B41FA5}">
                      <a16:colId xmlns:a16="http://schemas.microsoft.com/office/drawing/2014/main" val="3405090786"/>
                    </a:ext>
                  </a:extLst>
                </a:gridCol>
              </a:tblGrid>
              <a:tr h="1076228">
                <a:tc>
                  <a:txBody>
                    <a:bodyPr/>
                    <a:lstStyle/>
                    <a:p>
                      <a:r>
                        <a:rPr lang="en-US" dirty="0"/>
                        <a:t>Security Approved Item</a:t>
                      </a:r>
                    </a:p>
                  </a:txBody>
                  <a:tcPr/>
                </a:tc>
                <a:tc>
                  <a:txBody>
                    <a:bodyPr/>
                    <a:lstStyle/>
                    <a:p>
                      <a:r>
                        <a:rPr lang="en-US" dirty="0"/>
                        <a:t>Cost </a:t>
                      </a:r>
                    </a:p>
                  </a:txBody>
                  <a:tcPr/>
                </a:tc>
                <a:extLst>
                  <a:ext uri="{0D108BD9-81ED-4DB2-BD59-A6C34878D82A}">
                    <a16:rowId xmlns:a16="http://schemas.microsoft.com/office/drawing/2014/main" val="3324025069"/>
                  </a:ext>
                </a:extLst>
              </a:tr>
              <a:tr h="1076228">
                <a:tc>
                  <a:txBody>
                    <a:bodyPr/>
                    <a:lstStyle/>
                    <a:p>
                      <a:r>
                        <a:rPr lang="en-US" dirty="0"/>
                        <a:t>13 Security cameras- Indoor and Outdoor the School- Playground Area, Parking Lot, </a:t>
                      </a:r>
                    </a:p>
                  </a:txBody>
                  <a:tcPr/>
                </a:tc>
                <a:tc>
                  <a:txBody>
                    <a:bodyPr/>
                    <a:lstStyle/>
                    <a:p>
                      <a:r>
                        <a:rPr lang="en-US" dirty="0"/>
                        <a:t>$24,855 </a:t>
                      </a:r>
                    </a:p>
                  </a:txBody>
                  <a:tcPr/>
                </a:tc>
                <a:extLst>
                  <a:ext uri="{0D108BD9-81ED-4DB2-BD59-A6C34878D82A}">
                    <a16:rowId xmlns:a16="http://schemas.microsoft.com/office/drawing/2014/main" val="3833007978"/>
                  </a:ext>
                </a:extLst>
              </a:tr>
              <a:tr h="1076228">
                <a:tc>
                  <a:txBody>
                    <a:bodyPr/>
                    <a:lstStyle/>
                    <a:p>
                      <a:r>
                        <a:rPr lang="en-US" dirty="0"/>
                        <a:t>Lights- Playground Area- Walking Path </a:t>
                      </a:r>
                    </a:p>
                  </a:txBody>
                  <a:tcPr/>
                </a:tc>
                <a:tc>
                  <a:txBody>
                    <a:bodyPr/>
                    <a:lstStyle/>
                    <a:p>
                      <a:r>
                        <a:rPr lang="en-US" dirty="0"/>
                        <a:t>Expecting Estimate this week- $ 20K </a:t>
                      </a:r>
                    </a:p>
                  </a:txBody>
                  <a:tcPr/>
                </a:tc>
                <a:extLst>
                  <a:ext uri="{0D108BD9-81ED-4DB2-BD59-A6C34878D82A}">
                    <a16:rowId xmlns:a16="http://schemas.microsoft.com/office/drawing/2014/main" val="3243577648"/>
                  </a:ext>
                </a:extLst>
              </a:tr>
              <a:tr h="1076228">
                <a:tc>
                  <a:txBody>
                    <a:bodyPr/>
                    <a:lstStyle/>
                    <a:p>
                      <a:r>
                        <a:rPr lang="en-US" dirty="0"/>
                        <a:t>Radios</a:t>
                      </a:r>
                    </a:p>
                  </a:txBody>
                  <a:tcPr/>
                </a:tc>
                <a:tc>
                  <a:txBody>
                    <a:bodyPr/>
                    <a:lstStyle/>
                    <a:p>
                      <a:r>
                        <a:rPr lang="en-US" dirty="0"/>
                        <a:t>Will use any remaining money to update School radio </a:t>
                      </a:r>
                    </a:p>
                  </a:txBody>
                  <a:tcPr/>
                </a:tc>
                <a:extLst>
                  <a:ext uri="{0D108BD9-81ED-4DB2-BD59-A6C34878D82A}">
                    <a16:rowId xmlns:a16="http://schemas.microsoft.com/office/drawing/2014/main" val="1445792930"/>
                  </a:ext>
                </a:extLst>
              </a:tr>
            </a:tbl>
          </a:graphicData>
        </a:graphic>
      </p:graphicFrame>
      <p:sp>
        <p:nvSpPr>
          <p:cNvPr id="4" name="Footer Placeholder 3">
            <a:extLst>
              <a:ext uri="{FF2B5EF4-FFF2-40B4-BE49-F238E27FC236}">
                <a16:creationId xmlns:a16="http://schemas.microsoft.com/office/drawing/2014/main" id="{C3FBD472-78C5-CAC1-EC0F-EF2635A81BB4}"/>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0E2F5D88-33A2-D1E2-97FE-A011867A31B1}"/>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94237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32" name="TextBox 31">
            <a:extLst>
              <a:ext uri="{FF2B5EF4-FFF2-40B4-BE49-F238E27FC236}">
                <a16:creationId xmlns:a16="http://schemas.microsoft.com/office/drawing/2014/main" id="{3CA97C8F-6255-CEE2-7FC8-74823B4FD90E}"/>
              </a:ext>
            </a:extLst>
          </p:cNvPr>
          <p:cNvSpPr txBox="1"/>
          <p:nvPr/>
        </p:nvSpPr>
        <p:spPr>
          <a:xfrm>
            <a:off x="207304" y="37924"/>
            <a:ext cx="78546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prstClr val="white"/>
                </a:solidFill>
                <a:effectLst/>
                <a:uLnTx/>
                <a:uFillTx/>
                <a:latin typeface="Tenorite"/>
                <a:ea typeface="+mn-ea"/>
                <a:cs typeface="+mn-cs"/>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960120" y="1474619"/>
            <a:ext cx="785469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enorite"/>
                <a:ea typeface="+mn-ea"/>
                <a:cs typeface="+mn-cs"/>
              </a:rPr>
              <a:t>Strategic Plan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enorit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enorite"/>
                <a:ea typeface="+mn-ea"/>
                <a:cs typeface="+mn-cs"/>
              </a:rPr>
              <a:t>In preparation for the 2025-2026 Budget Development (January–March 2025), the GO Team needs to rank its Strategic Plan Priorities. Use the next slide to capture the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enorite"/>
              <a:ea typeface="+mn-ea"/>
              <a:cs typeface="+mn-cs"/>
            </a:endParaRPr>
          </a:p>
        </p:txBody>
      </p:sp>
    </p:spTree>
    <p:extLst>
      <p:ext uri="{BB962C8B-B14F-4D97-AF65-F5344CB8AC3E}">
        <p14:creationId xmlns:p14="http://schemas.microsoft.com/office/powerpoint/2010/main" val="1767214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36810"/>
            <a:ext cx="5559552" cy="984380"/>
          </a:xfrm>
        </p:spPr>
        <p:txBody>
          <a:bodyPr/>
          <a:lstStyle/>
          <a:p>
            <a:r>
              <a:rPr lang="en-US" dirty="0">
                <a:solidFill>
                  <a:srgbClr val="FFFFFF"/>
                </a:solidFill>
              </a:rPr>
              <a:t>Principal’s Report</a:t>
            </a:r>
            <a:endParaRPr lang="en-US" dirty="0"/>
          </a:p>
        </p:txBody>
      </p:sp>
    </p:spTree>
    <p:extLst>
      <p:ext uri="{BB962C8B-B14F-4D97-AF65-F5344CB8AC3E}">
        <p14:creationId xmlns:p14="http://schemas.microsoft.com/office/powerpoint/2010/main" val="84018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846045676"/>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30</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21818" y="1511373"/>
            <a:ext cx="5977563" cy="4563229"/>
          </a:xfrm>
        </p:spPr>
        <p:txBody>
          <a:bodyPr>
            <a:normAutofit fontScale="85000" lnSpcReduction="20000"/>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b="1" dirty="0"/>
          </a:p>
          <a:p>
            <a:pPr marL="0" indent="0">
              <a:lnSpc>
                <a:spcPct val="100000"/>
              </a:lnSpc>
              <a:spcBef>
                <a:spcPts val="0"/>
              </a:spcBef>
              <a:buNone/>
            </a:pPr>
            <a:endParaRPr lang="en-US" b="1" dirty="0"/>
          </a:p>
          <a:p>
            <a:pPr marL="0" indent="0">
              <a:lnSpc>
                <a:spcPct val="100000"/>
              </a:lnSpc>
              <a:spcBef>
                <a:spcPts val="0"/>
              </a:spcBef>
              <a:buNone/>
            </a:pPr>
            <a:r>
              <a:rPr lang="en-US" b="1" dirty="0"/>
              <a:t>Georgia Milestones Math Data</a:t>
            </a:r>
          </a:p>
          <a:p>
            <a:pPr>
              <a:lnSpc>
                <a:spcPct val="100000"/>
              </a:lnSpc>
              <a:spcBef>
                <a:spcPts val="0"/>
              </a:spcBef>
            </a:pPr>
            <a:endParaRPr lang="en-US" b="1" dirty="0"/>
          </a:p>
          <a:p>
            <a:pPr marL="0" indent="0">
              <a:lnSpc>
                <a:spcPct val="100000"/>
              </a:lnSpc>
              <a:spcBef>
                <a:spcPts val="0"/>
              </a:spcBef>
              <a:buNone/>
            </a:pPr>
            <a:endParaRPr lang="en-US" b="1"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Strategic Plan Alignment &amp; Update</a:t>
            </a:r>
          </a:p>
          <a:p>
            <a:pPr marL="0" indent="0">
              <a:lnSpc>
                <a:spcPct val="100000"/>
              </a:lnSpc>
              <a:spcBef>
                <a:spcPts val="0"/>
              </a:spcBef>
              <a:buNone/>
            </a:pPr>
            <a:endParaRPr lang="en-US" b="1" dirty="0"/>
          </a:p>
          <a:p>
            <a:pPr marL="0" indent="0">
              <a:lnSpc>
                <a:spcPct val="100000"/>
              </a:lnSpc>
              <a:spcBef>
                <a:spcPts val="0"/>
              </a:spcBef>
              <a:buNone/>
            </a:pPr>
            <a:r>
              <a:rPr lang="en-US" b="1" dirty="0"/>
              <a:t>School Uniform</a:t>
            </a:r>
          </a:p>
          <a:p>
            <a:pPr marL="0" indent="0">
              <a:lnSpc>
                <a:spcPct val="100000"/>
              </a:lnSpc>
              <a:spcBef>
                <a:spcPts val="0"/>
              </a:spcBef>
              <a:buNone/>
            </a:pPr>
            <a:endParaRPr lang="en-US" b="1"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514" y="1835830"/>
            <a:ext cx="1620520" cy="391795"/>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4" name="object 4"/>
          <p:cNvSpPr/>
          <p:nvPr/>
        </p:nvSpPr>
        <p:spPr>
          <a:xfrm>
            <a:off x="6182868" y="5507335"/>
            <a:ext cx="4003675" cy="477520"/>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dirty="0"/>
          </a:p>
        </p:txBody>
      </p:sp>
      <p:sp>
        <p:nvSpPr>
          <p:cNvPr id="7" name="object 7"/>
          <p:cNvSpPr txBox="1"/>
          <p:nvPr/>
        </p:nvSpPr>
        <p:spPr>
          <a:xfrm>
            <a:off x="6182868" y="5716524"/>
            <a:ext cx="4003675" cy="194925"/>
          </a:xfrm>
          <a:prstGeom prst="rect">
            <a:avLst/>
          </a:prstGeom>
          <a:solidFill>
            <a:srgbClr val="FFF1CC"/>
          </a:solidFill>
        </p:spPr>
        <p:txBody>
          <a:bodyPr vert="horz" wrap="square" lIns="0" tIns="40640" rIns="0" bIns="0" rtlCol="0">
            <a:spAutoFit/>
          </a:bodyPr>
          <a:lstStyle/>
          <a:p>
            <a:pPr marL="92710">
              <a:spcBef>
                <a:spcPts val="320"/>
              </a:spcBef>
            </a:pPr>
            <a:r>
              <a:rPr sz="1000" b="1" spc="-5" dirty="0">
                <a:latin typeface="Calibri"/>
                <a:cs typeface="Calibri"/>
              </a:rPr>
              <a:t>TBD:</a:t>
            </a:r>
            <a:r>
              <a:rPr sz="1000" b="1" spc="-35" dirty="0">
                <a:latin typeface="Calibri"/>
                <a:cs typeface="Calibri"/>
              </a:rPr>
              <a:t> </a:t>
            </a:r>
            <a:r>
              <a:rPr sz="1000" spc="-5" dirty="0" err="1">
                <a:latin typeface="Calibri"/>
                <a:cs typeface="Calibri"/>
              </a:rPr>
              <a:t>tbd</a:t>
            </a:r>
            <a:endParaRPr sz="1000" dirty="0">
              <a:latin typeface="Calibri"/>
              <a:cs typeface="Calibri"/>
            </a:endParaRPr>
          </a:p>
        </p:txBody>
      </p:sp>
      <p:sp>
        <p:nvSpPr>
          <p:cNvPr id="8" name="object 8"/>
          <p:cNvSpPr txBox="1"/>
          <p:nvPr/>
        </p:nvSpPr>
        <p:spPr>
          <a:xfrm>
            <a:off x="4317363" y="77760"/>
            <a:ext cx="3557274" cy="228268"/>
          </a:xfrm>
          <a:prstGeom prst="rect">
            <a:avLst/>
          </a:prstGeom>
        </p:spPr>
        <p:txBody>
          <a:bodyPr vert="horz" wrap="square" lIns="0" tIns="12700" rIns="0" bIns="0" rtlCol="0">
            <a:spAutoFit/>
          </a:bodyPr>
          <a:lstStyle/>
          <a:p>
            <a:pPr marL="12700">
              <a:spcBef>
                <a:spcPts val="100"/>
              </a:spcBef>
            </a:pPr>
            <a:r>
              <a:rPr sz="1400" b="1" dirty="0">
                <a:solidFill>
                  <a:srgbClr val="151515"/>
                </a:solidFill>
                <a:latin typeface="Calibri"/>
                <a:cs typeface="Calibri"/>
              </a:rPr>
              <a:t>School</a:t>
            </a:r>
            <a:r>
              <a:rPr sz="1400" b="1" spc="-75" dirty="0">
                <a:solidFill>
                  <a:srgbClr val="151515"/>
                </a:solidFill>
                <a:latin typeface="Calibri"/>
                <a:cs typeface="Calibri"/>
              </a:rPr>
              <a:t> </a:t>
            </a:r>
            <a:r>
              <a:rPr sz="1400" b="1" dirty="0">
                <a:solidFill>
                  <a:srgbClr val="151515"/>
                </a:solidFill>
                <a:latin typeface="Calibri"/>
                <a:cs typeface="Calibri"/>
              </a:rPr>
              <a:t>Name</a:t>
            </a:r>
            <a:r>
              <a:rPr lang="en-US" sz="1400" b="1" dirty="0">
                <a:solidFill>
                  <a:srgbClr val="151515"/>
                </a:solidFill>
                <a:latin typeface="Calibri"/>
                <a:cs typeface="Calibri"/>
              </a:rPr>
              <a:t>: Dunbar Elementary School </a:t>
            </a:r>
            <a:endParaRPr sz="1400" dirty="0">
              <a:latin typeface="Calibri"/>
              <a:cs typeface="Calibri"/>
            </a:endParaRPr>
          </a:p>
        </p:txBody>
      </p:sp>
      <p:sp>
        <p:nvSpPr>
          <p:cNvPr id="9" name="object 9"/>
          <p:cNvSpPr txBox="1"/>
          <p:nvPr/>
        </p:nvSpPr>
        <p:spPr>
          <a:xfrm>
            <a:off x="5555554" y="655369"/>
            <a:ext cx="8756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SMART</a:t>
            </a:r>
            <a:r>
              <a:rPr sz="1200" b="1" i="1" spc="-40" dirty="0">
                <a:solidFill>
                  <a:srgbClr val="151515"/>
                </a:solidFill>
                <a:latin typeface="Calibri"/>
                <a:cs typeface="Calibri"/>
              </a:rPr>
              <a:t> </a:t>
            </a:r>
            <a:r>
              <a:rPr sz="1200" b="1" i="1" spc="-5" dirty="0">
                <a:solidFill>
                  <a:srgbClr val="151515"/>
                </a:solidFill>
                <a:latin typeface="Calibri"/>
                <a:cs typeface="Calibri"/>
              </a:rPr>
              <a:t>Goals</a:t>
            </a:r>
            <a:endParaRPr sz="1200" dirty="0">
              <a:latin typeface="Calibri"/>
              <a:cs typeface="Calibri"/>
            </a:endParaRPr>
          </a:p>
        </p:txBody>
      </p:sp>
      <p:sp>
        <p:nvSpPr>
          <p:cNvPr id="10" name="object 10"/>
          <p:cNvSpPr txBox="1"/>
          <p:nvPr/>
        </p:nvSpPr>
        <p:spPr>
          <a:xfrm>
            <a:off x="8559154" y="1746446"/>
            <a:ext cx="11169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Strategies</a:t>
            </a:r>
            <a:endParaRPr sz="1200" dirty="0">
              <a:latin typeface="Calibri"/>
              <a:cs typeface="Calibri"/>
            </a:endParaRPr>
          </a:p>
        </p:txBody>
      </p:sp>
      <p:sp>
        <p:nvSpPr>
          <p:cNvPr id="11" name="object 11"/>
          <p:cNvSpPr txBox="1"/>
          <p:nvPr/>
        </p:nvSpPr>
        <p:spPr>
          <a:xfrm>
            <a:off x="869363" y="1016884"/>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students in grades 3-5 scoring proficient or above in reading by 5% from 22% to 27% and decrease students scoring beginning by 5% from 53% to 48% on MAP.</a:t>
            </a:r>
            <a:endParaRPr sz="1200" dirty="0">
              <a:latin typeface="Calibri"/>
              <a:cs typeface="Calibri"/>
            </a:endParaRPr>
          </a:p>
        </p:txBody>
      </p:sp>
      <p:sp>
        <p:nvSpPr>
          <p:cNvPr id="14" name="object 14"/>
          <p:cNvSpPr txBox="1"/>
          <p:nvPr/>
        </p:nvSpPr>
        <p:spPr>
          <a:xfrm>
            <a:off x="10341992" y="6637732"/>
            <a:ext cx="187325" cy="166071"/>
          </a:xfrm>
          <a:prstGeom prst="rect">
            <a:avLst/>
          </a:prstGeom>
        </p:spPr>
        <p:txBody>
          <a:bodyPr vert="horz" wrap="square" lIns="0" tIns="12065" rIns="0" bIns="0" rtlCol="0">
            <a:spAutoFit/>
          </a:bodyPr>
          <a:lstStyle/>
          <a:p>
            <a:pPr marL="12700">
              <a:spcBef>
                <a:spcPts val="95"/>
              </a:spcBef>
            </a:pPr>
            <a:r>
              <a:rPr sz="1000" spc="-5">
                <a:latin typeface="Verdana"/>
                <a:cs typeface="Verdana"/>
              </a:rPr>
              <a:t>14</a:t>
            </a:r>
            <a:endParaRPr sz="1000">
              <a:latin typeface="Verdana"/>
              <a:cs typeface="Verdana"/>
            </a:endParaRPr>
          </a:p>
        </p:txBody>
      </p:sp>
      <p:sp>
        <p:nvSpPr>
          <p:cNvPr id="16" name="object 16"/>
          <p:cNvSpPr txBox="1"/>
          <p:nvPr/>
        </p:nvSpPr>
        <p:spPr>
          <a:xfrm>
            <a:off x="3190292" y="1859832"/>
            <a:ext cx="1649730"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School </a:t>
            </a:r>
            <a:r>
              <a:rPr sz="1200" b="1" i="1" dirty="0">
                <a:solidFill>
                  <a:srgbClr val="151515"/>
                </a:solidFill>
                <a:latin typeface="Calibri"/>
                <a:cs typeface="Calibri"/>
              </a:rPr>
              <a:t>Strategic</a:t>
            </a:r>
            <a:r>
              <a:rPr sz="1200" b="1" i="1" spc="-25" dirty="0">
                <a:solidFill>
                  <a:srgbClr val="151515"/>
                </a:solidFill>
                <a:latin typeface="Calibri"/>
                <a:cs typeface="Calibri"/>
              </a:rPr>
              <a:t> </a:t>
            </a:r>
            <a:r>
              <a:rPr sz="1200" b="1" i="1" spc="-5" dirty="0">
                <a:solidFill>
                  <a:srgbClr val="151515"/>
                </a:solidFill>
                <a:latin typeface="Calibri"/>
                <a:cs typeface="Calibri"/>
              </a:rPr>
              <a:t>Priorities</a:t>
            </a:r>
            <a:endParaRPr sz="1200" dirty="0">
              <a:latin typeface="Calibri"/>
              <a:cs typeface="Calibri"/>
            </a:endParaRPr>
          </a:p>
        </p:txBody>
      </p:sp>
      <p:sp>
        <p:nvSpPr>
          <p:cNvPr id="19" name="object 19"/>
          <p:cNvSpPr txBox="1"/>
          <p:nvPr/>
        </p:nvSpPr>
        <p:spPr>
          <a:xfrm>
            <a:off x="729718" y="51608"/>
            <a:ext cx="2840506" cy="936154"/>
          </a:xfrm>
          <a:prstGeom prst="rect">
            <a:avLst/>
          </a:prstGeom>
        </p:spPr>
        <p:txBody>
          <a:bodyPr vert="horz" wrap="square" lIns="0" tIns="12700" rIns="0" bIns="0" rtlCol="0">
            <a:spAutoFit/>
          </a:bodyPr>
          <a:lstStyle/>
          <a:p>
            <a:pPr marL="12700">
              <a:spcBef>
                <a:spcPts val="100"/>
              </a:spcBef>
            </a:pPr>
            <a:r>
              <a:rPr sz="1200" b="1" i="1" spc="-5" dirty="0">
                <a:solidFill>
                  <a:srgbClr val="151515"/>
                </a:solidFill>
                <a:highlight>
                  <a:srgbClr val="FFFF00"/>
                </a:highlight>
                <a:latin typeface="Calibri"/>
                <a:cs typeface="Calibri"/>
              </a:rPr>
              <a:t>M</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ss</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on</a:t>
            </a:r>
            <a:r>
              <a:rPr lang="en-US" sz="1200" b="1" i="1" spc="-5" dirty="0">
                <a:solidFill>
                  <a:srgbClr val="151515"/>
                </a:solidFill>
                <a:latin typeface="Calibri"/>
                <a:cs typeface="Calibri"/>
              </a:rPr>
              <a:t> </a:t>
            </a:r>
            <a:r>
              <a:rPr lang="en-US" sz="1200" b="0" i="0" dirty="0">
                <a:solidFill>
                  <a:srgbClr val="000000"/>
                </a:solidFill>
                <a:effectLst/>
              </a:rPr>
              <a:t>Paul L. Dunbar is a school where excellence is expected, and all students are developed academically, socially, and emotionally in order to become globally competitive. </a:t>
            </a:r>
            <a:endParaRPr sz="1200" dirty="0">
              <a:latin typeface="Calibri"/>
              <a:cs typeface="Calibri"/>
            </a:endParaRPr>
          </a:p>
        </p:txBody>
      </p:sp>
      <p:sp>
        <p:nvSpPr>
          <p:cNvPr id="20" name="object 20"/>
          <p:cNvSpPr txBox="1"/>
          <p:nvPr/>
        </p:nvSpPr>
        <p:spPr>
          <a:xfrm>
            <a:off x="7874637" y="63061"/>
            <a:ext cx="3557274" cy="566822"/>
          </a:xfrm>
          <a:prstGeom prst="rect">
            <a:avLst/>
          </a:prstGeom>
        </p:spPr>
        <p:txBody>
          <a:bodyPr vert="horz" wrap="square" lIns="0" tIns="12700" rIns="0" bIns="0" rtlCol="0">
            <a:spAutoFit/>
          </a:bodyPr>
          <a:lstStyle/>
          <a:p>
            <a:pPr marL="12700">
              <a:spcBef>
                <a:spcPts val="100"/>
              </a:spcBef>
            </a:pPr>
            <a:r>
              <a:rPr lang="en-US" sz="1200" b="0" i="0" dirty="0">
                <a:solidFill>
                  <a:srgbClr val="231F20"/>
                </a:solidFill>
                <a:effectLst/>
                <a:highlight>
                  <a:srgbClr val="FFFF00"/>
                </a:highlight>
              </a:rPr>
              <a:t>Vision</a:t>
            </a:r>
            <a:r>
              <a:rPr lang="en-US" sz="1200" b="0" i="0" dirty="0">
                <a:solidFill>
                  <a:srgbClr val="231F20"/>
                </a:solidFill>
                <a:effectLst/>
              </a:rPr>
              <a:t>: Paul L. Dunbar Elementary is a school that nurtures and develops life-long learners who are problem solvers and internationally minded citizens. </a:t>
            </a:r>
            <a:endParaRPr sz="1200" dirty="0">
              <a:latin typeface="Calibri"/>
              <a:cs typeface="Calibri"/>
            </a:endParaRPr>
          </a:p>
        </p:txBody>
      </p:sp>
      <p:grpSp>
        <p:nvGrpSpPr>
          <p:cNvPr id="21" name="object 21"/>
          <p:cNvGrpSpPr/>
          <p:nvPr/>
        </p:nvGrpSpPr>
        <p:grpSpPr>
          <a:xfrm>
            <a:off x="477828" y="2194276"/>
            <a:ext cx="1889125" cy="989965"/>
            <a:chOff x="28701" y="2377185"/>
            <a:chExt cx="1889125" cy="989965"/>
          </a:xfrm>
        </p:grpSpPr>
        <p:sp>
          <p:nvSpPr>
            <p:cNvPr id="22" name="object 22"/>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p:cNvSpPr txBox="1"/>
          <p:nvPr/>
        </p:nvSpPr>
        <p:spPr>
          <a:xfrm>
            <a:off x="869363" y="2324508"/>
            <a:ext cx="1172210" cy="774065"/>
          </a:xfrm>
          <a:prstGeom prst="rect">
            <a:avLst/>
          </a:prstGeom>
        </p:spPr>
        <p:txBody>
          <a:bodyPr vert="horz" wrap="square" lIns="0" tIns="13335" rIns="0" bIns="0" rtlCol="0">
            <a:spAutoFit/>
          </a:bodyPr>
          <a:lstStyle/>
          <a:p>
            <a:pPr marL="17145" marR="10795" algn="ctr">
              <a:spcBef>
                <a:spcPts val="105"/>
              </a:spcBef>
            </a:pPr>
            <a:r>
              <a:rPr sz="1100" b="1" dirty="0">
                <a:solidFill>
                  <a:srgbClr val="FFFFFF"/>
                </a:solidFill>
                <a:latin typeface="Calibri"/>
                <a:cs typeface="Calibri"/>
              </a:rPr>
              <a:t>F</a:t>
            </a:r>
            <a:r>
              <a:rPr sz="1100" b="1" spc="-10" dirty="0">
                <a:solidFill>
                  <a:srgbClr val="FFFFFF"/>
                </a:solidFill>
                <a:latin typeface="Calibri"/>
                <a:cs typeface="Calibri"/>
              </a:rPr>
              <a:t>o</a:t>
            </a:r>
            <a:r>
              <a:rPr sz="1100" b="1" dirty="0">
                <a:solidFill>
                  <a:srgbClr val="FFFFFF"/>
                </a:solidFill>
                <a:latin typeface="Calibri"/>
                <a:cs typeface="Calibri"/>
              </a:rPr>
              <a:t>ster</a:t>
            </a:r>
            <a:r>
              <a:rPr sz="1100" b="1" spc="5" dirty="0">
                <a:solidFill>
                  <a:srgbClr val="FFFFFF"/>
                </a:solidFill>
                <a:latin typeface="Calibri"/>
                <a:cs typeface="Calibri"/>
              </a:rPr>
              <a:t>i</a:t>
            </a:r>
            <a:r>
              <a:rPr sz="1100" b="1" spc="-5" dirty="0">
                <a:solidFill>
                  <a:srgbClr val="FFFFFF"/>
                </a:solidFill>
                <a:latin typeface="Calibri"/>
                <a:cs typeface="Calibri"/>
              </a:rPr>
              <a:t>n</a:t>
            </a:r>
            <a:r>
              <a:rPr sz="1100" b="1" dirty="0">
                <a:solidFill>
                  <a:srgbClr val="FFFFFF"/>
                </a:solidFill>
                <a:latin typeface="Calibri"/>
                <a:cs typeface="Calibri"/>
              </a:rPr>
              <a:t>g</a:t>
            </a:r>
            <a:r>
              <a:rPr sz="1100" b="1" spc="-20" dirty="0">
                <a:solidFill>
                  <a:srgbClr val="FFFFFF"/>
                </a:solidFill>
                <a:latin typeface="Calibri"/>
                <a:cs typeface="Calibri"/>
              </a:rPr>
              <a:t> </a:t>
            </a:r>
            <a:r>
              <a:rPr sz="1100" b="1" dirty="0">
                <a:solidFill>
                  <a:srgbClr val="FFFFFF"/>
                </a:solidFill>
                <a:latin typeface="Calibri"/>
                <a:cs typeface="Calibri"/>
              </a:rPr>
              <a:t>A</a:t>
            </a:r>
            <a:r>
              <a:rPr sz="1100" b="1" spc="5" dirty="0">
                <a:solidFill>
                  <a:srgbClr val="FFFFFF"/>
                </a:solidFill>
                <a:latin typeface="Calibri"/>
                <a:cs typeface="Calibri"/>
              </a:rPr>
              <a:t>c</a:t>
            </a:r>
            <a:r>
              <a:rPr sz="1100" b="1" spc="-10" dirty="0">
                <a:solidFill>
                  <a:srgbClr val="FFFFFF"/>
                </a:solidFill>
                <a:latin typeface="Calibri"/>
                <a:cs typeface="Calibri"/>
              </a:rPr>
              <a:t>a</a:t>
            </a:r>
            <a:r>
              <a:rPr sz="1100" b="1" spc="-5" dirty="0">
                <a:solidFill>
                  <a:srgbClr val="FFFFFF"/>
                </a:solidFill>
                <a:latin typeface="Calibri"/>
                <a:cs typeface="Calibri"/>
              </a:rPr>
              <a:t>dem</a:t>
            </a:r>
            <a:r>
              <a:rPr sz="1100" b="1" spc="5" dirty="0">
                <a:solidFill>
                  <a:srgbClr val="FFFFFF"/>
                </a:solidFill>
                <a:latin typeface="Calibri"/>
                <a:cs typeface="Calibri"/>
              </a:rPr>
              <a:t>i</a:t>
            </a:r>
            <a:r>
              <a:rPr sz="1100" b="1" dirty="0">
                <a:solidFill>
                  <a:srgbClr val="FFFFFF"/>
                </a:solidFill>
                <a:latin typeface="Calibri"/>
                <a:cs typeface="Calibri"/>
              </a:rPr>
              <a:t>c  Excellence </a:t>
            </a:r>
            <a:r>
              <a:rPr sz="1100" b="1" spc="-5" dirty="0">
                <a:solidFill>
                  <a:srgbClr val="FFFFFF"/>
                </a:solidFill>
                <a:latin typeface="Calibri"/>
                <a:cs typeface="Calibri"/>
              </a:rPr>
              <a:t>for </a:t>
            </a:r>
            <a:r>
              <a:rPr sz="1100" b="1" dirty="0">
                <a:solidFill>
                  <a:srgbClr val="FFFFFF"/>
                </a:solidFill>
                <a:latin typeface="Calibri"/>
                <a:cs typeface="Calibri"/>
              </a:rPr>
              <a:t>All </a:t>
            </a:r>
            <a:r>
              <a:rPr sz="1100" b="1" spc="5" dirty="0">
                <a:solidFill>
                  <a:srgbClr val="FFFFFF"/>
                </a:solidFill>
                <a:latin typeface="Calibri"/>
                <a:cs typeface="Calibri"/>
              </a:rPr>
              <a:t> </a:t>
            </a:r>
            <a:r>
              <a:rPr sz="900" spc="-5" dirty="0">
                <a:solidFill>
                  <a:srgbClr val="FFFFFF"/>
                </a:solidFill>
                <a:latin typeface="Calibri"/>
                <a:cs typeface="Calibri"/>
              </a:rPr>
              <a:t>Data</a:t>
            </a:r>
            <a:endParaRPr sz="900" dirty="0">
              <a:latin typeface="Calibri"/>
              <a:cs typeface="Calibri"/>
            </a:endParaRPr>
          </a:p>
          <a:p>
            <a:pPr marL="12700" marR="5080" algn="ctr">
              <a:spcBef>
                <a:spcPts val="5"/>
              </a:spcBef>
            </a:pPr>
            <a:r>
              <a:rPr sz="900" spc="-5" dirty="0">
                <a:solidFill>
                  <a:srgbClr val="FFFFFF"/>
                </a:solidFill>
                <a:latin typeface="Calibri"/>
                <a:cs typeface="Calibri"/>
              </a:rPr>
              <a:t>Curriculum </a:t>
            </a:r>
            <a:r>
              <a:rPr sz="900" dirty="0">
                <a:solidFill>
                  <a:srgbClr val="FFFFFF"/>
                </a:solidFill>
                <a:latin typeface="Calibri"/>
                <a:cs typeface="Calibri"/>
              </a:rPr>
              <a:t>&amp; </a:t>
            </a:r>
            <a:r>
              <a:rPr sz="900" spc="-5" dirty="0">
                <a:solidFill>
                  <a:srgbClr val="FFFFFF"/>
                </a:solidFill>
                <a:latin typeface="Calibri"/>
                <a:cs typeface="Calibri"/>
              </a:rPr>
              <a:t>Instruction </a:t>
            </a:r>
            <a:r>
              <a:rPr sz="900" spc="-195" dirty="0">
                <a:solidFill>
                  <a:srgbClr val="FFFFFF"/>
                </a:solidFill>
                <a:latin typeface="Calibri"/>
                <a:cs typeface="Calibri"/>
              </a:rPr>
              <a:t> </a:t>
            </a:r>
            <a:r>
              <a:rPr sz="900" spc="-5" dirty="0">
                <a:solidFill>
                  <a:srgbClr val="FFFFFF"/>
                </a:solidFill>
                <a:latin typeface="Calibri"/>
                <a:cs typeface="Calibri"/>
              </a:rPr>
              <a:t>Signature</a:t>
            </a:r>
            <a:r>
              <a:rPr sz="900" spc="5" dirty="0">
                <a:solidFill>
                  <a:srgbClr val="FFFFFF"/>
                </a:solidFill>
                <a:latin typeface="Calibri"/>
                <a:cs typeface="Calibri"/>
              </a:rPr>
              <a:t> </a:t>
            </a:r>
            <a:r>
              <a:rPr sz="900" dirty="0">
                <a:solidFill>
                  <a:srgbClr val="FFFFFF"/>
                </a:solidFill>
                <a:latin typeface="Calibri"/>
                <a:cs typeface="Calibri"/>
              </a:rPr>
              <a:t>Program</a:t>
            </a:r>
            <a:endParaRPr sz="900" dirty="0">
              <a:latin typeface="Calibri"/>
              <a:cs typeface="Calibri"/>
            </a:endParaRPr>
          </a:p>
        </p:txBody>
      </p:sp>
      <p:grpSp>
        <p:nvGrpSpPr>
          <p:cNvPr id="25" name="object 25"/>
          <p:cNvGrpSpPr/>
          <p:nvPr/>
        </p:nvGrpSpPr>
        <p:grpSpPr>
          <a:xfrm>
            <a:off x="489184" y="3277334"/>
            <a:ext cx="1889125" cy="831215"/>
            <a:chOff x="28701" y="3591814"/>
            <a:chExt cx="1889125" cy="831215"/>
          </a:xfrm>
        </p:grpSpPr>
        <p:sp>
          <p:nvSpPr>
            <p:cNvPr id="26" name="object 26"/>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p:cNvSpPr txBox="1"/>
          <p:nvPr/>
        </p:nvSpPr>
        <p:spPr>
          <a:xfrm>
            <a:off x="794750" y="3389895"/>
            <a:ext cx="1321435" cy="667385"/>
          </a:xfrm>
          <a:prstGeom prst="rect">
            <a:avLst/>
          </a:prstGeom>
        </p:spPr>
        <p:txBody>
          <a:bodyPr vert="horz" wrap="square" lIns="0" tIns="12700" rIns="0" bIns="0" rtlCol="0">
            <a:spAutoFit/>
          </a:bodyPr>
          <a:lstStyle/>
          <a:p>
            <a:pPr marL="140335" marR="5080" indent="-128270">
              <a:spcBef>
                <a:spcPts val="100"/>
              </a:spcBef>
            </a:pPr>
            <a:r>
              <a:rPr sz="1200" b="1" dirty="0">
                <a:solidFill>
                  <a:srgbClr val="FFFFFF"/>
                </a:solidFill>
                <a:latin typeface="Calibri"/>
                <a:cs typeface="Calibri"/>
              </a:rPr>
              <a:t>Building</a:t>
            </a:r>
            <a:r>
              <a:rPr sz="1200" b="1" spc="-15" dirty="0">
                <a:solidFill>
                  <a:srgbClr val="FFFFFF"/>
                </a:solidFill>
                <a:latin typeface="Calibri"/>
                <a:cs typeface="Calibri"/>
              </a:rPr>
              <a:t> </a:t>
            </a:r>
            <a:r>
              <a:rPr sz="1200" b="1" dirty="0">
                <a:solidFill>
                  <a:srgbClr val="FFFFFF"/>
                </a:solidFill>
                <a:latin typeface="Calibri"/>
                <a:cs typeface="Calibri"/>
              </a:rPr>
              <a:t>a</a:t>
            </a:r>
            <a:r>
              <a:rPr sz="1200" b="1" spc="-40" dirty="0">
                <a:solidFill>
                  <a:srgbClr val="FFFFFF"/>
                </a:solidFill>
                <a:latin typeface="Calibri"/>
                <a:cs typeface="Calibri"/>
              </a:rPr>
              <a:t> </a:t>
            </a:r>
            <a:r>
              <a:rPr sz="1200" b="1" dirty="0">
                <a:solidFill>
                  <a:srgbClr val="FFFFFF"/>
                </a:solidFill>
                <a:latin typeface="Calibri"/>
                <a:cs typeface="Calibri"/>
              </a:rPr>
              <a:t>Culture</a:t>
            </a:r>
            <a:r>
              <a:rPr sz="1200" b="1" spc="-35" dirty="0">
                <a:solidFill>
                  <a:srgbClr val="FFFFFF"/>
                </a:solidFill>
                <a:latin typeface="Calibri"/>
                <a:cs typeface="Calibri"/>
              </a:rPr>
              <a:t> </a:t>
            </a:r>
            <a:r>
              <a:rPr sz="1200" b="1" dirty="0">
                <a:solidFill>
                  <a:srgbClr val="FFFFFF"/>
                </a:solidFill>
                <a:latin typeface="Calibri"/>
                <a:cs typeface="Calibri"/>
              </a:rPr>
              <a:t>of </a:t>
            </a:r>
            <a:r>
              <a:rPr sz="1200" b="1" spc="-254" dirty="0">
                <a:solidFill>
                  <a:srgbClr val="FFFFFF"/>
                </a:solidFill>
                <a:latin typeface="Calibri"/>
                <a:cs typeface="Calibri"/>
              </a:rPr>
              <a:t> </a:t>
            </a:r>
            <a:r>
              <a:rPr sz="1200" b="1" spc="-5" dirty="0">
                <a:solidFill>
                  <a:srgbClr val="FFFFFF"/>
                </a:solidFill>
                <a:latin typeface="Calibri"/>
                <a:cs typeface="Calibri"/>
              </a:rPr>
              <a:t>Student</a:t>
            </a:r>
            <a:r>
              <a:rPr sz="1200" b="1" spc="-20" dirty="0">
                <a:solidFill>
                  <a:srgbClr val="FFFFFF"/>
                </a:solidFill>
                <a:latin typeface="Calibri"/>
                <a:cs typeface="Calibri"/>
              </a:rPr>
              <a:t> </a:t>
            </a:r>
            <a:r>
              <a:rPr sz="1200" b="1" dirty="0">
                <a:solidFill>
                  <a:srgbClr val="FFFFFF"/>
                </a:solidFill>
                <a:latin typeface="Calibri"/>
                <a:cs typeface="Calibri"/>
              </a:rPr>
              <a:t>Support</a:t>
            </a:r>
            <a:endParaRPr sz="1200" dirty="0">
              <a:latin typeface="Calibri"/>
              <a:cs typeface="Calibri"/>
            </a:endParaRPr>
          </a:p>
          <a:p>
            <a:pPr marL="155575" marR="15875" indent="-128270">
              <a:spcBef>
                <a:spcPts val="10"/>
              </a:spcBef>
            </a:pPr>
            <a:r>
              <a:rPr sz="900" spc="-5" dirty="0">
                <a:solidFill>
                  <a:srgbClr val="FFFFFF"/>
                </a:solidFill>
                <a:latin typeface="Calibri"/>
                <a:cs typeface="Calibri"/>
              </a:rPr>
              <a:t>Whole Child </a:t>
            </a:r>
            <a:r>
              <a:rPr sz="900" dirty="0">
                <a:solidFill>
                  <a:srgbClr val="FFFFFF"/>
                </a:solidFill>
                <a:latin typeface="Calibri"/>
                <a:cs typeface="Calibri"/>
              </a:rPr>
              <a:t>&amp; </a:t>
            </a:r>
            <a:r>
              <a:rPr sz="900" spc="-5" dirty="0">
                <a:solidFill>
                  <a:srgbClr val="FFFFFF"/>
                </a:solidFill>
                <a:latin typeface="Calibri"/>
                <a:cs typeface="Calibri"/>
              </a:rPr>
              <a:t>Intervention </a:t>
            </a:r>
            <a:r>
              <a:rPr sz="900" spc="-190" dirty="0">
                <a:solidFill>
                  <a:srgbClr val="FFFFFF"/>
                </a:solidFill>
                <a:latin typeface="Calibri"/>
                <a:cs typeface="Calibri"/>
              </a:rPr>
              <a:t> </a:t>
            </a:r>
            <a:r>
              <a:rPr sz="900" spc="-5" dirty="0">
                <a:solidFill>
                  <a:srgbClr val="FFFFFF"/>
                </a:solidFill>
                <a:latin typeface="Calibri"/>
                <a:cs typeface="Calibri"/>
              </a:rPr>
              <a:t>Personalized Learning</a:t>
            </a:r>
            <a:endParaRPr sz="900" dirty="0">
              <a:latin typeface="Calibri"/>
              <a:cs typeface="Calibri"/>
            </a:endParaRPr>
          </a:p>
        </p:txBody>
      </p:sp>
      <p:grpSp>
        <p:nvGrpSpPr>
          <p:cNvPr id="29" name="object 29"/>
          <p:cNvGrpSpPr/>
          <p:nvPr/>
        </p:nvGrpSpPr>
        <p:grpSpPr>
          <a:xfrm>
            <a:off x="483757" y="4212428"/>
            <a:ext cx="1889125" cy="831215"/>
            <a:chOff x="28701" y="4618990"/>
            <a:chExt cx="1889125" cy="831215"/>
          </a:xfrm>
        </p:grpSpPr>
        <p:sp>
          <p:nvSpPr>
            <p:cNvPr id="30" name="object 30"/>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p:cNvSpPr txBox="1"/>
          <p:nvPr/>
        </p:nvSpPr>
        <p:spPr>
          <a:xfrm>
            <a:off x="636317" y="4272208"/>
            <a:ext cx="1638300" cy="667385"/>
          </a:xfrm>
          <a:prstGeom prst="rect">
            <a:avLst/>
          </a:prstGeom>
        </p:spPr>
        <p:txBody>
          <a:bodyPr vert="horz" wrap="square" lIns="0" tIns="12700" rIns="0" bIns="0" rtlCol="0">
            <a:spAutoFit/>
          </a:bodyPr>
          <a:lstStyle/>
          <a:p>
            <a:pPr marL="337185" marR="5080" indent="-325120">
              <a:spcBef>
                <a:spcPts val="100"/>
              </a:spcBef>
            </a:pPr>
            <a:r>
              <a:rPr sz="1200" b="1" dirty="0">
                <a:solidFill>
                  <a:srgbClr val="FFFFFF"/>
                </a:solidFill>
                <a:latin typeface="Calibri"/>
                <a:cs typeface="Calibri"/>
              </a:rPr>
              <a:t>Equipping &amp; </a:t>
            </a:r>
            <a:r>
              <a:rPr sz="1200" b="1" spc="-5" dirty="0">
                <a:solidFill>
                  <a:srgbClr val="FFFFFF"/>
                </a:solidFill>
                <a:latin typeface="Calibri"/>
                <a:cs typeface="Calibri"/>
              </a:rPr>
              <a:t>Empowering </a:t>
            </a:r>
            <a:r>
              <a:rPr sz="1200" b="1" spc="-260" dirty="0">
                <a:solidFill>
                  <a:srgbClr val="FFFFFF"/>
                </a:solidFill>
                <a:latin typeface="Calibri"/>
                <a:cs typeface="Calibri"/>
              </a:rPr>
              <a:t> </a:t>
            </a:r>
            <a:r>
              <a:rPr sz="1200" b="1" spc="-5" dirty="0">
                <a:solidFill>
                  <a:srgbClr val="FFFFFF"/>
                </a:solidFill>
                <a:latin typeface="Calibri"/>
                <a:cs typeface="Calibri"/>
              </a:rPr>
              <a:t>Leaders</a:t>
            </a:r>
            <a:r>
              <a:rPr sz="1200" b="1" spc="-10" dirty="0">
                <a:solidFill>
                  <a:srgbClr val="FFFFFF"/>
                </a:solidFill>
                <a:latin typeface="Calibri"/>
                <a:cs typeface="Calibri"/>
              </a:rPr>
              <a:t> </a:t>
            </a:r>
            <a:r>
              <a:rPr sz="1200" b="1" dirty="0">
                <a:solidFill>
                  <a:srgbClr val="FFFFFF"/>
                </a:solidFill>
                <a:latin typeface="Calibri"/>
                <a:cs typeface="Calibri"/>
              </a:rPr>
              <a:t>&amp;</a:t>
            </a:r>
            <a:r>
              <a:rPr sz="1200" b="1" spc="-10" dirty="0">
                <a:solidFill>
                  <a:srgbClr val="FFFFFF"/>
                </a:solidFill>
                <a:latin typeface="Calibri"/>
                <a:cs typeface="Calibri"/>
              </a:rPr>
              <a:t> </a:t>
            </a:r>
            <a:r>
              <a:rPr sz="1200" b="1" spc="-5" dirty="0">
                <a:solidFill>
                  <a:srgbClr val="FFFFFF"/>
                </a:solidFill>
                <a:latin typeface="Calibri"/>
                <a:cs typeface="Calibri"/>
              </a:rPr>
              <a:t>Staff</a:t>
            </a:r>
            <a:endParaRPr sz="1200" dirty="0">
              <a:latin typeface="Calibri"/>
              <a:cs typeface="Calibri"/>
            </a:endParaRPr>
          </a:p>
          <a:p>
            <a:pPr marL="212090" marR="32384" indent="172085">
              <a:spcBef>
                <a:spcPts val="10"/>
              </a:spcBef>
            </a:pPr>
            <a:r>
              <a:rPr sz="900" spc="-5" dirty="0">
                <a:solidFill>
                  <a:srgbClr val="FFFFFF"/>
                </a:solidFill>
                <a:latin typeface="Calibri"/>
                <a:cs typeface="Calibri"/>
              </a:rPr>
              <a:t>Strategic Staff Support </a:t>
            </a:r>
            <a:r>
              <a:rPr sz="900" dirty="0">
                <a:solidFill>
                  <a:srgbClr val="FFFFFF"/>
                </a:solidFill>
                <a:latin typeface="Calibri"/>
                <a:cs typeface="Calibri"/>
              </a:rPr>
              <a:t> </a:t>
            </a:r>
            <a:r>
              <a:rPr sz="900" spc="-5" dirty="0">
                <a:solidFill>
                  <a:srgbClr val="FFFFFF"/>
                </a:solidFill>
                <a:latin typeface="Calibri"/>
                <a:cs typeface="Calibri"/>
              </a:rPr>
              <a:t>Equitable</a:t>
            </a:r>
            <a:r>
              <a:rPr sz="900" dirty="0">
                <a:solidFill>
                  <a:srgbClr val="FFFFFF"/>
                </a:solidFill>
                <a:latin typeface="Calibri"/>
                <a:cs typeface="Calibri"/>
              </a:rPr>
              <a:t> </a:t>
            </a:r>
            <a:r>
              <a:rPr sz="900" spc="-5" dirty="0">
                <a:solidFill>
                  <a:srgbClr val="FFFFFF"/>
                </a:solidFill>
                <a:latin typeface="Calibri"/>
                <a:cs typeface="Calibri"/>
              </a:rPr>
              <a:t>Resource</a:t>
            </a:r>
            <a:r>
              <a:rPr sz="900" spc="-20" dirty="0">
                <a:solidFill>
                  <a:srgbClr val="FFFFFF"/>
                </a:solidFill>
                <a:latin typeface="Calibri"/>
                <a:cs typeface="Calibri"/>
              </a:rPr>
              <a:t> </a:t>
            </a:r>
            <a:r>
              <a:rPr sz="900" spc="-5" dirty="0">
                <a:solidFill>
                  <a:srgbClr val="FFFFFF"/>
                </a:solidFill>
                <a:latin typeface="Calibri"/>
                <a:cs typeface="Calibri"/>
              </a:rPr>
              <a:t>Allocation</a:t>
            </a:r>
            <a:endParaRPr sz="900" dirty="0">
              <a:latin typeface="Calibri"/>
              <a:cs typeface="Calibri"/>
            </a:endParaRPr>
          </a:p>
        </p:txBody>
      </p:sp>
      <p:grpSp>
        <p:nvGrpSpPr>
          <p:cNvPr id="33" name="object 33"/>
          <p:cNvGrpSpPr/>
          <p:nvPr/>
        </p:nvGrpSpPr>
        <p:grpSpPr>
          <a:xfrm>
            <a:off x="533514" y="5175791"/>
            <a:ext cx="1889125" cy="831215"/>
            <a:chOff x="28701" y="5655309"/>
            <a:chExt cx="1889125" cy="831215"/>
          </a:xfrm>
        </p:grpSpPr>
        <p:sp>
          <p:nvSpPr>
            <p:cNvPr id="34" name="object 34"/>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p:cNvSpPr txBox="1"/>
          <p:nvPr/>
        </p:nvSpPr>
        <p:spPr>
          <a:xfrm>
            <a:off x="751001" y="5257484"/>
            <a:ext cx="1454150" cy="667385"/>
          </a:xfrm>
          <a:prstGeom prst="rect">
            <a:avLst/>
          </a:prstGeom>
        </p:spPr>
        <p:txBody>
          <a:bodyPr vert="horz" wrap="square" lIns="0" tIns="12700" rIns="0" bIns="0" rtlCol="0">
            <a:spAutoFit/>
          </a:bodyPr>
          <a:lstStyle/>
          <a:p>
            <a:pPr marL="180340" marR="136525" indent="-167640">
              <a:spcBef>
                <a:spcPts val="100"/>
              </a:spcBef>
            </a:pPr>
            <a:r>
              <a:rPr sz="1200" b="1" spc="-5" dirty="0">
                <a:solidFill>
                  <a:srgbClr val="FFFFFF"/>
                </a:solidFill>
                <a:latin typeface="Calibri"/>
                <a:cs typeface="Calibri"/>
              </a:rPr>
              <a:t>Creating</a:t>
            </a:r>
            <a:r>
              <a:rPr sz="1200" b="1" spc="-25" dirty="0">
                <a:solidFill>
                  <a:srgbClr val="FFFFFF"/>
                </a:solidFill>
                <a:latin typeface="Calibri"/>
                <a:cs typeface="Calibri"/>
              </a:rPr>
              <a:t> </a:t>
            </a:r>
            <a:r>
              <a:rPr sz="1200" b="1" dirty="0">
                <a:solidFill>
                  <a:srgbClr val="FFFFFF"/>
                </a:solidFill>
                <a:latin typeface="Calibri"/>
                <a:cs typeface="Calibri"/>
              </a:rPr>
              <a:t>a</a:t>
            </a:r>
            <a:r>
              <a:rPr sz="1200" b="1" spc="-20" dirty="0">
                <a:solidFill>
                  <a:srgbClr val="FFFFFF"/>
                </a:solidFill>
                <a:latin typeface="Calibri"/>
                <a:cs typeface="Calibri"/>
              </a:rPr>
              <a:t> </a:t>
            </a:r>
            <a:r>
              <a:rPr sz="1200" b="1" spc="-5" dirty="0">
                <a:solidFill>
                  <a:srgbClr val="FFFFFF"/>
                </a:solidFill>
                <a:latin typeface="Calibri"/>
                <a:cs typeface="Calibri"/>
              </a:rPr>
              <a:t>System</a:t>
            </a:r>
            <a:r>
              <a:rPr sz="1200" b="1" spc="-30" dirty="0">
                <a:solidFill>
                  <a:srgbClr val="FFFFFF"/>
                </a:solidFill>
                <a:latin typeface="Calibri"/>
                <a:cs typeface="Calibri"/>
              </a:rPr>
              <a:t> </a:t>
            </a:r>
            <a:r>
              <a:rPr sz="1200" b="1" dirty="0">
                <a:solidFill>
                  <a:srgbClr val="FFFFFF"/>
                </a:solidFill>
                <a:latin typeface="Calibri"/>
                <a:cs typeface="Calibri"/>
              </a:rPr>
              <a:t>of </a:t>
            </a:r>
            <a:r>
              <a:rPr sz="1200" b="1" spc="-254" dirty="0">
                <a:solidFill>
                  <a:srgbClr val="FFFFFF"/>
                </a:solidFill>
                <a:latin typeface="Calibri"/>
                <a:cs typeface="Calibri"/>
              </a:rPr>
              <a:t> </a:t>
            </a:r>
            <a:r>
              <a:rPr sz="1200" b="1" dirty="0">
                <a:solidFill>
                  <a:srgbClr val="FFFFFF"/>
                </a:solidFill>
                <a:latin typeface="Calibri"/>
                <a:cs typeface="Calibri"/>
              </a:rPr>
              <a:t>School</a:t>
            </a:r>
            <a:r>
              <a:rPr sz="1200" b="1" spc="-10" dirty="0">
                <a:solidFill>
                  <a:srgbClr val="FFFFFF"/>
                </a:solidFill>
                <a:latin typeface="Calibri"/>
                <a:cs typeface="Calibri"/>
              </a:rPr>
              <a:t> </a:t>
            </a:r>
            <a:r>
              <a:rPr sz="1200" b="1" dirty="0">
                <a:solidFill>
                  <a:srgbClr val="FFFFFF"/>
                </a:solidFill>
                <a:latin typeface="Calibri"/>
                <a:cs typeface="Calibri"/>
              </a:rPr>
              <a:t>Support</a:t>
            </a:r>
            <a:endParaRPr sz="1200" dirty="0">
              <a:latin typeface="Calibri"/>
              <a:cs typeface="Calibri"/>
            </a:endParaRPr>
          </a:p>
          <a:p>
            <a:pPr marL="43815" algn="ctr">
              <a:spcBef>
                <a:spcPts val="10"/>
              </a:spcBef>
            </a:pPr>
            <a:r>
              <a:rPr sz="900" spc="-5" dirty="0">
                <a:solidFill>
                  <a:srgbClr val="FFFFFF"/>
                </a:solidFill>
                <a:latin typeface="Calibri"/>
                <a:cs typeface="Calibri"/>
              </a:rPr>
              <a:t>Strategic</a:t>
            </a:r>
            <a:r>
              <a:rPr sz="900" spc="-20" dirty="0">
                <a:solidFill>
                  <a:srgbClr val="FFFFFF"/>
                </a:solidFill>
                <a:latin typeface="Calibri"/>
                <a:cs typeface="Calibri"/>
              </a:rPr>
              <a:t> </a:t>
            </a:r>
            <a:r>
              <a:rPr sz="900" spc="-5" dirty="0">
                <a:solidFill>
                  <a:srgbClr val="FFFFFF"/>
                </a:solidFill>
                <a:latin typeface="Calibri"/>
                <a:cs typeface="Calibri"/>
              </a:rPr>
              <a:t>Staff</a:t>
            </a:r>
            <a:r>
              <a:rPr sz="900" spc="-15" dirty="0">
                <a:solidFill>
                  <a:srgbClr val="FFFFFF"/>
                </a:solidFill>
                <a:latin typeface="Calibri"/>
                <a:cs typeface="Calibri"/>
              </a:rPr>
              <a:t> </a:t>
            </a:r>
            <a:r>
              <a:rPr sz="900" spc="-5" dirty="0">
                <a:solidFill>
                  <a:srgbClr val="FFFFFF"/>
                </a:solidFill>
                <a:latin typeface="Calibri"/>
                <a:cs typeface="Calibri"/>
              </a:rPr>
              <a:t>Support</a:t>
            </a:r>
            <a:endParaRPr sz="900" dirty="0">
              <a:latin typeface="Calibri"/>
              <a:cs typeface="Calibri"/>
            </a:endParaRPr>
          </a:p>
          <a:p>
            <a:pPr marL="42545" algn="ctr"/>
            <a:r>
              <a:rPr sz="900" spc="-5" dirty="0">
                <a:solidFill>
                  <a:srgbClr val="FFFFFF"/>
                </a:solidFill>
                <a:latin typeface="Calibri"/>
                <a:cs typeface="Calibri"/>
              </a:rPr>
              <a:t>Equitable</a:t>
            </a:r>
            <a:r>
              <a:rPr sz="900" spc="5" dirty="0">
                <a:solidFill>
                  <a:srgbClr val="FFFFFF"/>
                </a:solidFill>
                <a:latin typeface="Calibri"/>
                <a:cs typeface="Calibri"/>
              </a:rPr>
              <a:t> </a:t>
            </a:r>
            <a:r>
              <a:rPr sz="900" spc="-5" dirty="0">
                <a:solidFill>
                  <a:srgbClr val="FFFFFF"/>
                </a:solidFill>
                <a:latin typeface="Calibri"/>
                <a:cs typeface="Calibri"/>
              </a:rPr>
              <a:t>Resource</a:t>
            </a:r>
            <a:r>
              <a:rPr sz="900" spc="-15" dirty="0">
                <a:solidFill>
                  <a:srgbClr val="FFFFFF"/>
                </a:solidFill>
                <a:latin typeface="Calibri"/>
                <a:cs typeface="Calibri"/>
              </a:rPr>
              <a:t> </a:t>
            </a:r>
            <a:r>
              <a:rPr sz="900" spc="-5" dirty="0">
                <a:solidFill>
                  <a:srgbClr val="FFFFFF"/>
                </a:solidFill>
                <a:latin typeface="Calibri"/>
                <a:cs typeface="Calibri"/>
              </a:rPr>
              <a:t>Allocation</a:t>
            </a:r>
            <a:endParaRPr sz="900" dirty="0">
              <a:latin typeface="Calibri"/>
              <a:cs typeface="Calibri"/>
            </a:endParaRPr>
          </a:p>
        </p:txBody>
      </p:sp>
      <p:sp>
        <p:nvSpPr>
          <p:cNvPr id="39" name="object 11">
            <a:extLst>
              <a:ext uri="{FF2B5EF4-FFF2-40B4-BE49-F238E27FC236}">
                <a16:creationId xmlns:a16="http://schemas.microsoft.com/office/drawing/2014/main" id="{6DA10106-5C16-A811-6F98-DB11D62C9F48}"/>
              </a:ext>
            </a:extLst>
          </p:cNvPr>
          <p:cNvSpPr txBox="1"/>
          <p:nvPr/>
        </p:nvSpPr>
        <p:spPr>
          <a:xfrm>
            <a:off x="4444810" y="1031990"/>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students in grades 3-5, scoring proficient or above in math by 5% from 10% to 15% and decrease students scoring beginning by 5% from 58% to 53%.</a:t>
            </a:r>
            <a:endParaRPr sz="1200" dirty="0">
              <a:latin typeface="Calibri"/>
              <a:cs typeface="Calibri"/>
            </a:endParaRPr>
          </a:p>
        </p:txBody>
      </p:sp>
      <p:sp>
        <p:nvSpPr>
          <p:cNvPr id="40" name="object 11">
            <a:extLst>
              <a:ext uri="{FF2B5EF4-FFF2-40B4-BE49-F238E27FC236}">
                <a16:creationId xmlns:a16="http://schemas.microsoft.com/office/drawing/2014/main" id="{22A5FBAC-1521-0CED-2840-3A9820B0EA01}"/>
              </a:ext>
            </a:extLst>
          </p:cNvPr>
          <p:cNvSpPr txBox="1"/>
          <p:nvPr/>
        </p:nvSpPr>
        <p:spPr>
          <a:xfrm>
            <a:off x="8020257" y="1053510"/>
            <a:ext cx="3145794" cy="369332"/>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CCRPI Attendance from 60% to 65%. (5% Growth)</a:t>
            </a:r>
            <a:endParaRPr sz="1200" dirty="0">
              <a:latin typeface="Calibri"/>
              <a:cs typeface="Calibri"/>
            </a:endParaRPr>
          </a:p>
        </p:txBody>
      </p:sp>
      <p:sp>
        <p:nvSpPr>
          <p:cNvPr id="13" name="object 11">
            <a:extLst>
              <a:ext uri="{FF2B5EF4-FFF2-40B4-BE49-F238E27FC236}">
                <a16:creationId xmlns:a16="http://schemas.microsoft.com/office/drawing/2014/main" id="{9E86F3F4-52B3-58BF-DB21-094A73293E35}"/>
              </a:ext>
            </a:extLst>
          </p:cNvPr>
          <p:cNvSpPr txBox="1"/>
          <p:nvPr/>
        </p:nvSpPr>
        <p:spPr>
          <a:xfrm>
            <a:off x="2520169" y="2116222"/>
            <a:ext cx="3473218" cy="1154162"/>
          </a:xfrm>
          <a:prstGeom prst="rect">
            <a:avLst/>
          </a:prstGeom>
          <a:solidFill>
            <a:schemeClr val="bg1">
              <a:lumMod val="85000"/>
            </a:schemeClr>
          </a:solidFill>
          <a:ln w="12700">
            <a:solidFill>
              <a:srgbClr val="A4A4A4"/>
            </a:solidFill>
          </a:ln>
        </p:spPr>
        <p:txBody>
          <a:bodyPr vert="horz" wrap="square" lIns="0" tIns="0" rIns="0" bIns="0" rtlCol="0">
            <a:spAutoFit/>
          </a:bodyPr>
          <a:lstStyle/>
          <a:p>
            <a:pPr>
              <a:spcBef>
                <a:spcPts val="900"/>
              </a:spcBef>
            </a:pPr>
            <a:r>
              <a:rPr lang="en-US" sz="1200" b="0" i="0" dirty="0">
                <a:effectLst/>
                <a:latin typeface="Calibri" panose="020F0502020204030204" pitchFamily="34" charset="0"/>
              </a:rPr>
              <a:t>1.Offer an academically challenging curriculum </a:t>
            </a:r>
            <a:r>
              <a:rPr lang="en-US" sz="1200" dirty="0">
                <a:latin typeface="Calibri" panose="020F0502020204030204" pitchFamily="34" charset="0"/>
              </a:rPr>
              <a:t>that prepares students for college and career readiness</a:t>
            </a:r>
          </a:p>
          <a:p>
            <a:pPr>
              <a:spcBef>
                <a:spcPts val="900"/>
              </a:spcBef>
            </a:pPr>
            <a:r>
              <a:rPr lang="en-US" sz="1200" dirty="0">
                <a:latin typeface="Calibri" panose="020F0502020204030204" pitchFamily="34" charset="0"/>
                <a:cs typeface="Calibri"/>
              </a:rPr>
              <a:t>2. Effectively implement literacy curriculum to include explicit instruction </a:t>
            </a:r>
          </a:p>
          <a:p>
            <a:pPr>
              <a:spcBef>
                <a:spcPts val="900"/>
              </a:spcBef>
            </a:pPr>
            <a:r>
              <a:rPr lang="en-US" sz="1200" dirty="0">
                <a:latin typeface="Calibri" panose="020F0502020204030204" pitchFamily="34" charset="0"/>
                <a:cs typeface="Calibri"/>
              </a:rPr>
              <a:t>3. Effectively implement math curriculum </a:t>
            </a:r>
            <a:endParaRPr sz="1200" dirty="0">
              <a:latin typeface="Calibri"/>
              <a:cs typeface="Calibri"/>
            </a:endParaRPr>
          </a:p>
        </p:txBody>
      </p:sp>
      <p:sp>
        <p:nvSpPr>
          <p:cNvPr id="15" name="object 11">
            <a:extLst>
              <a:ext uri="{FF2B5EF4-FFF2-40B4-BE49-F238E27FC236}">
                <a16:creationId xmlns:a16="http://schemas.microsoft.com/office/drawing/2014/main" id="{62F90C09-B590-9123-AE9E-454B6813D57F}"/>
              </a:ext>
            </a:extLst>
          </p:cNvPr>
          <p:cNvSpPr txBox="1"/>
          <p:nvPr/>
        </p:nvSpPr>
        <p:spPr>
          <a:xfrm>
            <a:off x="2522962" y="3339606"/>
            <a:ext cx="3494745" cy="800219"/>
          </a:xfrm>
          <a:prstGeom prst="rect">
            <a:avLst/>
          </a:prstGeom>
          <a:solidFill>
            <a:schemeClr val="tx2">
              <a:lumMod val="20000"/>
              <a:lumOff val="80000"/>
            </a:schemeClr>
          </a:solidFill>
          <a:ln w="12700">
            <a:solidFill>
              <a:srgbClr val="A4A4A4"/>
            </a:solidFill>
          </a:ln>
        </p:spPr>
        <p:txBody>
          <a:bodyPr vert="horz" wrap="square" lIns="0" tIns="0" rIns="0" bIns="0" rtlCol="0">
            <a:spAutoFit/>
          </a:bodyPr>
          <a:lstStyle/>
          <a:p>
            <a:pPr marL="182880"/>
            <a:r>
              <a:rPr lang="en-US" sz="1200" dirty="0">
                <a:latin typeface="Calibri"/>
                <a:cs typeface="Calibri"/>
              </a:rPr>
              <a:t>4. </a:t>
            </a:r>
            <a:r>
              <a:rPr lang="en-US" sz="1000" dirty="0">
                <a:latin typeface="Calibri"/>
                <a:cs typeface="Calibri"/>
              </a:rPr>
              <a:t>Effectively use existing and appropriate tools to measure, analyze, and communicate student progress</a:t>
            </a:r>
          </a:p>
          <a:p>
            <a:pPr marL="182880"/>
            <a:r>
              <a:rPr lang="en-US" sz="1000" dirty="0">
                <a:latin typeface="Calibri"/>
                <a:cs typeface="Calibri"/>
              </a:rPr>
              <a:t>5. Effectively monitor attendance protocols and systems </a:t>
            </a:r>
          </a:p>
          <a:p>
            <a:pPr marL="182880"/>
            <a:r>
              <a:rPr lang="en-US" sz="1000" dirty="0">
                <a:latin typeface="Calibri"/>
                <a:cs typeface="Calibri"/>
              </a:rPr>
              <a:t>6. Create a collaborative, inclusive, and responsive school culture </a:t>
            </a:r>
            <a:endParaRPr sz="1000" dirty="0">
              <a:latin typeface="Calibri"/>
              <a:cs typeface="Calibri"/>
            </a:endParaRPr>
          </a:p>
        </p:txBody>
      </p:sp>
      <p:sp>
        <p:nvSpPr>
          <p:cNvPr id="38" name="object 11">
            <a:extLst>
              <a:ext uri="{FF2B5EF4-FFF2-40B4-BE49-F238E27FC236}">
                <a16:creationId xmlns:a16="http://schemas.microsoft.com/office/drawing/2014/main" id="{738B80A0-09C6-380E-BE2E-2AE69C494B37}"/>
              </a:ext>
            </a:extLst>
          </p:cNvPr>
          <p:cNvSpPr txBox="1"/>
          <p:nvPr/>
        </p:nvSpPr>
        <p:spPr>
          <a:xfrm>
            <a:off x="2499763" y="4281005"/>
            <a:ext cx="3517944" cy="615553"/>
          </a:xfrm>
          <a:prstGeom prst="rect">
            <a:avLst/>
          </a:prstGeom>
          <a:solidFill>
            <a:schemeClr val="accent2">
              <a:lumMod val="60000"/>
              <a:lumOff val="40000"/>
            </a:schemeClr>
          </a:solidFill>
          <a:ln w="12700">
            <a:solidFill>
              <a:srgbClr val="A4A4A4"/>
            </a:solidFill>
          </a:ln>
        </p:spPr>
        <p:txBody>
          <a:bodyPr vert="horz" wrap="square" lIns="0" tIns="0" rIns="0" bIns="0" rtlCol="0">
            <a:spAutoFit/>
          </a:bodyPr>
          <a:lstStyle/>
          <a:p>
            <a:r>
              <a:rPr lang="en-US" sz="1000" dirty="0">
                <a:latin typeface="Calibri"/>
                <a:cs typeface="Calibri"/>
              </a:rPr>
              <a:t>7. Build teacher capacity to meet the academic needs of the students </a:t>
            </a:r>
          </a:p>
          <a:p>
            <a:r>
              <a:rPr lang="en-US" sz="1000" dirty="0">
                <a:latin typeface="Calibri"/>
                <a:cs typeface="Calibri"/>
              </a:rPr>
              <a:t>8. Create a Supportive Work Environment that motivates and retains staff. </a:t>
            </a:r>
            <a:endParaRPr sz="1000" dirty="0">
              <a:latin typeface="Calibri"/>
              <a:cs typeface="Calibri"/>
            </a:endParaRPr>
          </a:p>
        </p:txBody>
      </p:sp>
      <p:sp>
        <p:nvSpPr>
          <p:cNvPr id="41" name="object 11">
            <a:extLst>
              <a:ext uri="{FF2B5EF4-FFF2-40B4-BE49-F238E27FC236}">
                <a16:creationId xmlns:a16="http://schemas.microsoft.com/office/drawing/2014/main" id="{568DBDB5-50B7-1BDB-10F1-E73C3AB1C0A6}"/>
              </a:ext>
            </a:extLst>
          </p:cNvPr>
          <p:cNvSpPr txBox="1"/>
          <p:nvPr/>
        </p:nvSpPr>
        <p:spPr>
          <a:xfrm>
            <a:off x="2520168" y="4985736"/>
            <a:ext cx="3517943" cy="1546577"/>
          </a:xfrm>
          <a:prstGeom prst="rect">
            <a:avLst/>
          </a:prstGeom>
          <a:solidFill>
            <a:schemeClr val="accent3">
              <a:lumMod val="75000"/>
            </a:schemeClr>
          </a:solidFill>
          <a:ln w="12700">
            <a:solidFill>
              <a:srgbClr val="A4A4A4"/>
            </a:solidFill>
          </a:ln>
        </p:spPr>
        <p:txBody>
          <a:bodyPr vert="horz" wrap="square" lIns="0" tIns="0" rIns="0" bIns="0" rtlCol="0">
            <a:spAutoFit/>
          </a:bodyPr>
          <a:lstStyle/>
          <a:p>
            <a:pPr>
              <a:spcBef>
                <a:spcPts val="900"/>
              </a:spcBef>
            </a:pPr>
            <a:r>
              <a:rPr lang="en-US" sz="1100" dirty="0">
                <a:latin typeface="Calibri"/>
                <a:cs typeface="Calibri"/>
              </a:rPr>
              <a:t>9. Provide necessary resources to enhance teaching and learning in all spaces</a:t>
            </a:r>
          </a:p>
          <a:p>
            <a:pPr>
              <a:spcBef>
                <a:spcPts val="900"/>
              </a:spcBef>
            </a:pPr>
            <a:r>
              <a:rPr lang="en-US" sz="1100" dirty="0">
                <a:latin typeface="Calibri"/>
                <a:cs typeface="Calibri"/>
              </a:rPr>
              <a:t>10. Attract and build capacity of talented and knowledgeable staff to meet school needs</a:t>
            </a:r>
          </a:p>
          <a:p>
            <a:pPr>
              <a:spcBef>
                <a:spcPts val="900"/>
              </a:spcBef>
            </a:pPr>
            <a:r>
              <a:rPr lang="en-US" sz="1100" dirty="0">
                <a:latin typeface="Calibri"/>
                <a:cs typeface="Calibri"/>
              </a:rPr>
              <a:t>11. Build and sustain parent engagement, community partnerships, and  student voice</a:t>
            </a:r>
          </a:p>
          <a:p>
            <a:pPr algn="ctr">
              <a:spcBef>
                <a:spcPts val="900"/>
              </a:spcBef>
            </a:pPr>
            <a:r>
              <a:rPr lang="en-US" sz="1200" dirty="0">
                <a:latin typeface="Calibri"/>
                <a:cs typeface="Calibri"/>
              </a:rPr>
              <a:t> </a:t>
            </a:r>
            <a:endParaRPr sz="1200" dirty="0">
              <a:latin typeface="Calibri"/>
              <a:cs typeface="Calibri"/>
            </a:endParaRPr>
          </a:p>
        </p:txBody>
      </p:sp>
      <p:sp>
        <p:nvSpPr>
          <p:cNvPr id="42" name="object 3">
            <a:extLst>
              <a:ext uri="{FF2B5EF4-FFF2-40B4-BE49-F238E27FC236}">
                <a16:creationId xmlns:a16="http://schemas.microsoft.com/office/drawing/2014/main" id="{99AEE277-EACD-9026-70E4-F80D16A7BFCF}"/>
              </a:ext>
            </a:extLst>
          </p:cNvPr>
          <p:cNvSpPr txBox="1"/>
          <p:nvPr/>
        </p:nvSpPr>
        <p:spPr>
          <a:xfrm>
            <a:off x="6249072" y="3486260"/>
            <a:ext cx="5893018" cy="886140"/>
          </a:xfrm>
          <a:prstGeom prst="rect">
            <a:avLst/>
          </a:prstGeom>
          <a:solidFill>
            <a:schemeClr val="accent1">
              <a:lumMod val="20000"/>
              <a:lumOff val="80000"/>
            </a:schemeClr>
          </a:solidFill>
        </p:spPr>
        <p:txBody>
          <a:bodyPr vert="horz" wrap="square" lIns="0" tIns="39370" rIns="0" bIns="0" rtlCol="0">
            <a:spAutoFit/>
          </a:bodyPr>
          <a:lstStyle/>
          <a:p>
            <a:pPr marL="92710">
              <a:spcBef>
                <a:spcPts val="310"/>
              </a:spcBef>
            </a:pPr>
            <a:r>
              <a:rPr lang="en-US" sz="1000" b="1" spc="-5" dirty="0">
                <a:latin typeface="Calibri"/>
                <a:cs typeface="Calibri"/>
              </a:rPr>
              <a:t>4a.</a:t>
            </a:r>
            <a:r>
              <a:rPr sz="1000" b="1" spc="-5" dirty="0">
                <a:latin typeface="Calibri"/>
                <a:cs typeface="Calibri"/>
              </a:rPr>
              <a:t>.</a:t>
            </a:r>
            <a:r>
              <a:rPr sz="1000" b="1" dirty="0">
                <a:latin typeface="Calibri"/>
                <a:cs typeface="Calibri"/>
              </a:rPr>
              <a:t> </a:t>
            </a:r>
            <a:r>
              <a:rPr lang="en-US" sz="1000" b="1" dirty="0">
                <a:latin typeface="Calibri"/>
                <a:cs typeface="Calibri"/>
              </a:rPr>
              <a:t> Complete ongoing data protocol with teachers during collaborative planning</a:t>
            </a:r>
            <a:endParaRPr sz="1000" dirty="0">
              <a:latin typeface="Calibri"/>
              <a:cs typeface="Calibri"/>
            </a:endParaRPr>
          </a:p>
          <a:p>
            <a:pPr marL="92710">
              <a:spcBef>
                <a:spcPts val="605"/>
              </a:spcBef>
            </a:pPr>
            <a:r>
              <a:rPr lang="en-US" sz="1000" b="1" spc="-5" dirty="0">
                <a:latin typeface="Calibri"/>
                <a:cs typeface="Calibri"/>
              </a:rPr>
              <a:t>4</a:t>
            </a:r>
            <a:r>
              <a:rPr sz="1000" b="1" spc="-5" dirty="0">
                <a:latin typeface="Calibri"/>
                <a:cs typeface="Calibri"/>
              </a:rPr>
              <a:t>B.</a:t>
            </a:r>
            <a:r>
              <a:rPr lang="en-US" sz="1000" b="1" spc="-5" dirty="0">
                <a:latin typeface="Calibri"/>
                <a:cs typeface="Calibri"/>
              </a:rPr>
              <a:t> Use if frequent common assessments , analyze date, use to guide instruction</a:t>
            </a:r>
          </a:p>
          <a:p>
            <a:pPr marL="92710">
              <a:spcBef>
                <a:spcPts val="605"/>
              </a:spcBef>
            </a:pPr>
            <a:r>
              <a:rPr lang="en-US" sz="1000" b="1" spc="-5" dirty="0">
                <a:latin typeface="Calibri"/>
                <a:cs typeface="Calibri"/>
              </a:rPr>
              <a:t>6a .Integrate SWD professional learning to structure special education instructional framework</a:t>
            </a:r>
          </a:p>
          <a:p>
            <a:pPr marL="92710">
              <a:spcBef>
                <a:spcPts val="605"/>
              </a:spcBef>
            </a:pPr>
            <a:r>
              <a:rPr lang="en-US" sz="1000" b="1" spc="-5" dirty="0">
                <a:latin typeface="Calibri"/>
                <a:cs typeface="Calibri"/>
              </a:rPr>
              <a:t>4c/5b. Implement a school wide behavior plan (PBIS focused) / Implement attendance Incentives</a:t>
            </a:r>
          </a:p>
        </p:txBody>
      </p:sp>
      <p:sp>
        <p:nvSpPr>
          <p:cNvPr id="43" name="object 3">
            <a:extLst>
              <a:ext uri="{FF2B5EF4-FFF2-40B4-BE49-F238E27FC236}">
                <a16:creationId xmlns:a16="http://schemas.microsoft.com/office/drawing/2014/main" id="{83DA864C-1A78-17CB-BA83-C8D5B5F677DC}"/>
              </a:ext>
            </a:extLst>
          </p:cNvPr>
          <p:cNvSpPr txBox="1"/>
          <p:nvPr/>
        </p:nvSpPr>
        <p:spPr>
          <a:xfrm>
            <a:off x="6249072" y="4362935"/>
            <a:ext cx="5893018" cy="655308"/>
          </a:xfrm>
          <a:prstGeom prst="rect">
            <a:avLst/>
          </a:prstGeom>
          <a:solidFill>
            <a:schemeClr val="accent2">
              <a:lumMod val="60000"/>
              <a:lumOff val="40000"/>
            </a:schemeClr>
          </a:solidFill>
        </p:spPr>
        <p:txBody>
          <a:bodyPr vert="horz" wrap="square" lIns="0" tIns="39370" rIns="0" bIns="0" rtlCol="0">
            <a:spAutoFit/>
          </a:bodyPr>
          <a:lstStyle/>
          <a:p>
            <a:pPr marL="92710">
              <a:spcBef>
                <a:spcPts val="310"/>
              </a:spcBef>
            </a:pPr>
            <a:r>
              <a:rPr lang="en-US" sz="1000" b="1" spc="-5" dirty="0">
                <a:latin typeface="Calibri"/>
                <a:cs typeface="Calibri"/>
              </a:rPr>
              <a:t>6a.</a:t>
            </a:r>
            <a:r>
              <a:rPr sz="1000" b="1" spc="-5" dirty="0">
                <a:latin typeface="Calibri"/>
                <a:cs typeface="Calibri"/>
              </a:rPr>
              <a:t>.</a:t>
            </a:r>
            <a:r>
              <a:rPr sz="1000" b="1" dirty="0">
                <a:latin typeface="Calibri"/>
                <a:cs typeface="Calibri"/>
              </a:rPr>
              <a:t> </a:t>
            </a:r>
            <a:r>
              <a:rPr lang="en-US" sz="1000" b="1" dirty="0">
                <a:latin typeface="Calibri"/>
                <a:cs typeface="Calibri"/>
              </a:rPr>
              <a:t> Implement and Monitor professional learning collaborative planning to review instructional framework</a:t>
            </a:r>
            <a:endParaRPr sz="1000" dirty="0">
              <a:latin typeface="Calibri"/>
              <a:cs typeface="Calibri"/>
            </a:endParaRPr>
          </a:p>
          <a:p>
            <a:pPr marL="92710">
              <a:spcBef>
                <a:spcPts val="605"/>
              </a:spcBef>
            </a:pPr>
            <a:r>
              <a:rPr lang="en-US" sz="1000" b="1" spc="-5" dirty="0">
                <a:latin typeface="Calibri"/>
                <a:cs typeface="Calibri"/>
              </a:rPr>
              <a:t>6b. Continue to build instructional teams to support the teachers and students </a:t>
            </a:r>
          </a:p>
          <a:p>
            <a:pPr marL="92710">
              <a:spcBef>
                <a:spcPts val="605"/>
              </a:spcBef>
            </a:pPr>
            <a:r>
              <a:rPr lang="en-US" sz="1000" b="1" spc="-5" dirty="0">
                <a:latin typeface="Calibri"/>
                <a:cs typeface="Calibri"/>
              </a:rPr>
              <a:t>7a .Integrate SEL Awareness and moment to build positive work environment </a:t>
            </a:r>
          </a:p>
        </p:txBody>
      </p:sp>
      <p:sp>
        <p:nvSpPr>
          <p:cNvPr id="44" name="object 3">
            <a:extLst>
              <a:ext uri="{FF2B5EF4-FFF2-40B4-BE49-F238E27FC236}">
                <a16:creationId xmlns:a16="http://schemas.microsoft.com/office/drawing/2014/main" id="{2A6A28E1-4E0F-A689-51BB-CE77DF2D2B9A}"/>
              </a:ext>
            </a:extLst>
          </p:cNvPr>
          <p:cNvSpPr txBox="1"/>
          <p:nvPr/>
        </p:nvSpPr>
        <p:spPr>
          <a:xfrm>
            <a:off x="6229934" y="5032690"/>
            <a:ext cx="5931294" cy="1501693"/>
          </a:xfrm>
          <a:prstGeom prst="rect">
            <a:avLst/>
          </a:prstGeom>
          <a:solidFill>
            <a:schemeClr val="accent3">
              <a:lumMod val="75000"/>
            </a:schemeClr>
          </a:solidFill>
        </p:spPr>
        <p:txBody>
          <a:bodyPr vert="horz" wrap="square" lIns="0" tIns="39370" rIns="0" bIns="0" rtlCol="0">
            <a:spAutoFit/>
          </a:bodyPr>
          <a:lstStyle/>
          <a:p>
            <a:pPr marL="92710">
              <a:spcBef>
                <a:spcPts val="310"/>
              </a:spcBef>
            </a:pPr>
            <a:r>
              <a:rPr lang="en-US" sz="1000" b="1" spc="-5" dirty="0">
                <a:latin typeface="Calibri"/>
                <a:cs typeface="Calibri"/>
              </a:rPr>
              <a:t>8a.</a:t>
            </a:r>
            <a:r>
              <a:rPr sz="1000" b="1" spc="-5" dirty="0">
                <a:latin typeface="Calibri"/>
                <a:cs typeface="Calibri"/>
              </a:rPr>
              <a:t>.</a:t>
            </a:r>
            <a:r>
              <a:rPr sz="1000" b="1" dirty="0">
                <a:latin typeface="Calibri"/>
                <a:cs typeface="Calibri"/>
              </a:rPr>
              <a:t> </a:t>
            </a:r>
            <a:r>
              <a:rPr lang="en-US" sz="1000" b="1" dirty="0">
                <a:latin typeface="Calibri"/>
                <a:cs typeface="Calibri"/>
              </a:rPr>
              <a:t> Implement Wellness Days and celebrate teachers and staff for attendance, data, personal accomplishments </a:t>
            </a:r>
          </a:p>
          <a:p>
            <a:pPr marL="92710">
              <a:spcBef>
                <a:spcPts val="310"/>
              </a:spcBef>
            </a:pPr>
            <a:r>
              <a:rPr lang="en-US" sz="1000" b="1" dirty="0">
                <a:latin typeface="Calibri"/>
                <a:cs typeface="Calibri"/>
              </a:rPr>
              <a:t>9a. Increase math manipulatives, literacy manipulatives, and reading centers  </a:t>
            </a:r>
          </a:p>
          <a:p>
            <a:pPr marL="92710">
              <a:spcBef>
                <a:spcPts val="310"/>
              </a:spcBef>
            </a:pPr>
            <a:r>
              <a:rPr lang="en-US" sz="1000" b="1" dirty="0">
                <a:latin typeface="Calibri"/>
                <a:cs typeface="Calibri"/>
              </a:rPr>
              <a:t>10a Encourage Endorsements in Reading, math, technology to increase professional knowledge.</a:t>
            </a:r>
          </a:p>
          <a:p>
            <a:pPr marL="92710">
              <a:spcBef>
                <a:spcPts val="310"/>
              </a:spcBef>
            </a:pPr>
            <a:r>
              <a:rPr lang="en-US" sz="1000" i="0" u="none" strike="noStrike" dirty="0">
                <a:solidFill>
                  <a:srgbClr val="000000"/>
                </a:solidFill>
                <a:effectLst/>
                <a:latin typeface="Arial" panose="020B0604020202020204" pitchFamily="34" charset="0"/>
              </a:rPr>
              <a:t>11a. Build and sustain parent engagement, community partnerships, and student voice</a:t>
            </a:r>
          </a:p>
          <a:p>
            <a:pPr marL="92710">
              <a:spcBef>
                <a:spcPts val="310"/>
              </a:spcBef>
            </a:pPr>
            <a:endParaRPr lang="en-US" sz="1000" dirty="0">
              <a:solidFill>
                <a:srgbClr val="000000"/>
              </a:solidFill>
              <a:latin typeface="Arial" panose="020B0604020202020204" pitchFamily="34" charset="0"/>
              <a:cs typeface="Calibri"/>
            </a:endParaRPr>
          </a:p>
          <a:p>
            <a:pPr marL="92710">
              <a:spcBef>
                <a:spcPts val="310"/>
              </a:spcBef>
            </a:pPr>
            <a:endParaRPr lang="en-US" sz="1000" dirty="0">
              <a:latin typeface="Calibri"/>
              <a:cs typeface="Calibri"/>
            </a:endParaRPr>
          </a:p>
          <a:p>
            <a:pPr marL="92710">
              <a:spcBef>
                <a:spcPts val="310"/>
              </a:spcBef>
            </a:pPr>
            <a:endParaRPr sz="1000" dirty="0">
              <a:latin typeface="Calibri"/>
              <a:cs typeface="Calibri"/>
            </a:endParaRPr>
          </a:p>
        </p:txBody>
      </p:sp>
      <p:sp>
        <p:nvSpPr>
          <p:cNvPr id="6" name="TextBox 5">
            <a:extLst>
              <a:ext uri="{FF2B5EF4-FFF2-40B4-BE49-F238E27FC236}">
                <a16:creationId xmlns:a16="http://schemas.microsoft.com/office/drawing/2014/main" id="{284B881F-A4C6-3F20-6C33-EF416658D98F}"/>
              </a:ext>
            </a:extLst>
          </p:cNvPr>
          <p:cNvSpPr txBox="1"/>
          <p:nvPr/>
        </p:nvSpPr>
        <p:spPr>
          <a:xfrm>
            <a:off x="6249072" y="2048530"/>
            <a:ext cx="5893018" cy="1415772"/>
          </a:xfrm>
          <a:prstGeom prst="rect">
            <a:avLst/>
          </a:prstGeom>
          <a:solidFill>
            <a:schemeClr val="bg1">
              <a:lumMod val="75000"/>
            </a:schemeClr>
          </a:solidFill>
        </p:spPr>
        <p:txBody>
          <a:bodyPr wrap="square" rtlCol="0">
            <a:spAutoFit/>
          </a:bodyPr>
          <a:lstStyle/>
          <a:p>
            <a:pPr marL="92710">
              <a:spcBef>
                <a:spcPts val="310"/>
              </a:spcBef>
            </a:pPr>
            <a:r>
              <a:rPr lang="en-US" sz="800" b="1" spc="-5" dirty="0">
                <a:latin typeface="Calibri"/>
                <a:cs typeface="Calibri"/>
              </a:rPr>
              <a:t>1</a:t>
            </a:r>
            <a:r>
              <a:rPr lang="en-US" sz="800" b="1" spc="-10" dirty="0">
                <a:latin typeface="Calibri"/>
                <a:cs typeface="Calibri"/>
              </a:rPr>
              <a:t>A</a:t>
            </a:r>
            <a:r>
              <a:rPr lang="en-US" sz="800" b="1" spc="-5" dirty="0">
                <a:latin typeface="Calibri"/>
                <a:cs typeface="Calibri"/>
              </a:rPr>
              <a:t>.</a:t>
            </a:r>
            <a:r>
              <a:rPr lang="en-US" sz="800" b="1" dirty="0">
                <a:latin typeface="Calibri"/>
                <a:cs typeface="Calibri"/>
              </a:rPr>
              <a:t>  Align the school schedule to create collaborative planning session for each teacher</a:t>
            </a:r>
            <a:endParaRPr lang="en-US" sz="800" dirty="0">
              <a:latin typeface="Calibri"/>
              <a:cs typeface="Calibri"/>
            </a:endParaRPr>
          </a:p>
          <a:p>
            <a:pPr marL="92710">
              <a:spcBef>
                <a:spcPts val="605"/>
              </a:spcBef>
            </a:pPr>
            <a:r>
              <a:rPr lang="en-US" sz="800" b="1" spc="-5" dirty="0">
                <a:latin typeface="Calibri"/>
                <a:cs typeface="Calibri"/>
              </a:rPr>
              <a:t>1B. Aligned the instructional framework to maximize instructional  time in the classroom.</a:t>
            </a:r>
          </a:p>
          <a:p>
            <a:pPr marL="92710">
              <a:spcBef>
                <a:spcPts val="605"/>
              </a:spcBef>
            </a:pPr>
            <a:r>
              <a:rPr lang="en-US" sz="800" b="1" spc="-5" dirty="0">
                <a:latin typeface="Calibri"/>
                <a:cs typeface="Calibri"/>
              </a:rPr>
              <a:t>1c.Integrate reading strategies and fluency facts into all exploratory courses</a:t>
            </a:r>
          </a:p>
          <a:p>
            <a:pPr marL="92710" marR="0" lvl="0" indent="0" algn="l" defTabSz="457200" rtl="0" eaLnBrk="1" fontAlgn="auto" latinLnBrk="0" hangingPunct="1">
              <a:lnSpc>
                <a:spcPct val="100000"/>
              </a:lnSpc>
              <a:spcBef>
                <a:spcPts val="605"/>
              </a:spcBef>
              <a:spcAft>
                <a:spcPts val="0"/>
              </a:spcAft>
              <a:buClrTx/>
              <a:buSzTx/>
              <a:buFontTx/>
              <a:buNone/>
              <a:tabLst/>
              <a:defRPr/>
            </a:pPr>
            <a:r>
              <a:rPr kumimoji="0" lang="en-US" sz="800" b="1" i="0" u="none" strike="noStrike" kern="1200" cap="none" spc="-5" normalizeH="0" baseline="0" noProof="0" dirty="0">
                <a:ln>
                  <a:noFill/>
                </a:ln>
                <a:solidFill>
                  <a:prstClr val="black"/>
                </a:solidFill>
                <a:effectLst/>
                <a:uLnTx/>
                <a:uFillTx/>
                <a:latin typeface="Calibri"/>
                <a:ea typeface="+mn-ea"/>
                <a:cs typeface="Calibri"/>
              </a:rPr>
              <a:t>2a. Ensure all classroom are print –rich with Literacy Centers that focus on various reading skills</a:t>
            </a:r>
          </a:p>
          <a:p>
            <a:pPr marL="92710" marR="0" lvl="0" indent="0" algn="l" defTabSz="457200" rtl="0" eaLnBrk="1" fontAlgn="auto" latinLnBrk="0" hangingPunct="1">
              <a:lnSpc>
                <a:spcPct val="100000"/>
              </a:lnSpc>
              <a:spcBef>
                <a:spcPts val="605"/>
              </a:spcBef>
              <a:spcAft>
                <a:spcPts val="0"/>
              </a:spcAft>
              <a:buClrTx/>
              <a:buSzTx/>
              <a:buFontTx/>
              <a:buNone/>
              <a:tabLst/>
              <a:defRPr/>
            </a:pPr>
            <a:r>
              <a:rPr kumimoji="0" lang="en-US" sz="800" b="1" i="0" u="none" strike="noStrike" kern="1200" cap="none" spc="-5" normalizeH="0" baseline="0" noProof="0" dirty="0">
                <a:ln>
                  <a:noFill/>
                </a:ln>
                <a:solidFill>
                  <a:prstClr val="black"/>
                </a:solidFill>
                <a:effectLst/>
                <a:uLnTx/>
                <a:uFillTx/>
                <a:latin typeface="Calibri"/>
                <a:ea typeface="+mn-ea"/>
                <a:cs typeface="Calibri"/>
              </a:rPr>
              <a:t>2b.. Ensure all classroom are using visual supports and engaging texts to increase literacy </a:t>
            </a:r>
          </a:p>
          <a:p>
            <a:pPr marL="92710">
              <a:spcBef>
                <a:spcPts val="605"/>
              </a:spcBef>
            </a:pPr>
            <a:r>
              <a:rPr lang="en-US" sz="800" b="1" spc="-5" dirty="0">
                <a:latin typeface="Calibri"/>
                <a:cs typeface="Calibri"/>
              </a:rPr>
              <a:t>3a 1Emphasize problem-solving strategies and encourage students to explain their reasoning </a:t>
            </a:r>
          </a:p>
          <a:p>
            <a:pPr marL="92710">
              <a:spcBef>
                <a:spcPts val="605"/>
              </a:spcBef>
            </a:pPr>
            <a:r>
              <a:rPr lang="en-US" sz="800" b="1" spc="-5" dirty="0">
                <a:latin typeface="Calibri"/>
                <a:cs typeface="Calibri"/>
              </a:rPr>
              <a:t>3b.  Ensure Math Centers allows students to practice a variety of difference skills at their own pace</a:t>
            </a:r>
            <a:endParaRPr kumimoji="0" lang="en-US" sz="800" b="1" i="0" u="none" strike="noStrike" kern="1200" cap="none" spc="-5"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normAutofit fontScale="90000"/>
          </a:bodyPr>
          <a:lstStyle/>
          <a:p>
            <a:r>
              <a:rPr lang="en-US" dirty="0">
                <a:solidFill>
                  <a:srgbClr val="FFFFFF"/>
                </a:solidFill>
              </a:rPr>
              <a:t>Data</a:t>
            </a:r>
            <a:br>
              <a:rPr lang="en-US" dirty="0">
                <a:solidFill>
                  <a:srgbClr val="FFFFFF"/>
                </a:solidFill>
              </a:rPr>
            </a:br>
            <a:r>
              <a:rPr lang="en-US" dirty="0">
                <a:solidFill>
                  <a:srgbClr val="FFFFFF"/>
                </a:solidFill>
              </a:rPr>
              <a:t>Math Data will be available Dec. 6</a:t>
            </a:r>
            <a:r>
              <a:rPr lang="en-US" baseline="30000" dirty="0">
                <a:solidFill>
                  <a:srgbClr val="FFFFFF"/>
                </a:solidFill>
              </a:rPr>
              <a:t>th</a:t>
            </a:r>
            <a:r>
              <a:rPr lang="en-US" dirty="0">
                <a:solidFill>
                  <a:srgbClr val="FFFFFF"/>
                </a:solidFill>
              </a:rPr>
              <a:t> </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5" name="Google Shape;170;p4">
            <a:extLst>
              <a:ext uri="{FF2B5EF4-FFF2-40B4-BE49-F238E27FC236}">
                <a16:creationId xmlns:a16="http://schemas.microsoft.com/office/drawing/2014/main" id="{A3A66BBA-5091-3EBF-49B7-A8DE450E6BC4}"/>
              </a:ext>
            </a:extLst>
          </p:cNvPr>
          <p:cNvSpPr/>
          <p:nvPr/>
        </p:nvSpPr>
        <p:spPr>
          <a:xfrm>
            <a:off x="1510037" y="357538"/>
            <a:ext cx="9144000" cy="358706"/>
          </a:xfrm>
          <a:prstGeom prst="rect">
            <a:avLst/>
          </a:prstGeom>
          <a:solidFill>
            <a:srgbClr val="F2F2F2"/>
          </a:solidFill>
          <a:ln>
            <a:noFill/>
          </a:ln>
        </p:spPr>
        <p:txBody>
          <a:bodyPr spcFirstLastPara="1" wrap="square" lIns="60003" tIns="29991" rIns="60003" bIns="29991" anchor="ctr" anchorCtr="0">
            <a:noAutofit/>
          </a:bodyPr>
          <a:lstStyle/>
          <a:p>
            <a:pPr marL="0" marR="0" lvl="0" indent="0" algn="ctr" defTabSz="914400" rtl="0" eaLnBrk="1" fontAlgn="auto" latinLnBrk="0" hangingPunct="1">
              <a:lnSpc>
                <a:spcPct val="100000"/>
              </a:lnSpc>
              <a:spcBef>
                <a:spcPts val="0"/>
              </a:spcBef>
              <a:spcAft>
                <a:spcPts val="0"/>
              </a:spcAft>
              <a:buClrTx/>
              <a:buSzPts val="1350"/>
              <a:buFontTx/>
              <a:buNone/>
              <a:tabLst/>
              <a:defRPr/>
            </a:pPr>
            <a:endParaRPr kumimoji="0" sz="1181"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26" name="Google Shape;171;p4">
            <a:extLst>
              <a:ext uri="{FF2B5EF4-FFF2-40B4-BE49-F238E27FC236}">
                <a16:creationId xmlns:a16="http://schemas.microsoft.com/office/drawing/2014/main" id="{49834AFA-1C6E-77B5-9B3D-0517DD8ED3EA}"/>
              </a:ext>
            </a:extLst>
          </p:cNvPr>
          <p:cNvGrpSpPr/>
          <p:nvPr/>
        </p:nvGrpSpPr>
        <p:grpSpPr>
          <a:xfrm>
            <a:off x="8972091" y="459849"/>
            <a:ext cx="238998" cy="241995"/>
            <a:chOff x="6665701" y="1263473"/>
            <a:chExt cx="364188" cy="368755"/>
          </a:xfrm>
        </p:grpSpPr>
        <p:sp>
          <p:nvSpPr>
            <p:cNvPr id="27" name="Google Shape;172;p4">
              <a:extLst>
                <a:ext uri="{FF2B5EF4-FFF2-40B4-BE49-F238E27FC236}">
                  <a16:creationId xmlns:a16="http://schemas.microsoft.com/office/drawing/2014/main" id="{AEF0E729-931C-33CB-0DC3-3D2D5919DBD2}"/>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8" name="Google Shape;173;p4">
              <a:extLst>
                <a:ext uri="{FF2B5EF4-FFF2-40B4-BE49-F238E27FC236}">
                  <a16:creationId xmlns:a16="http://schemas.microsoft.com/office/drawing/2014/main" id="{92EDC659-B0FD-68EA-AB12-588A30C52493}"/>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Google Shape;174;p4">
              <a:extLst>
                <a:ext uri="{FF2B5EF4-FFF2-40B4-BE49-F238E27FC236}">
                  <a16:creationId xmlns:a16="http://schemas.microsoft.com/office/drawing/2014/main" id="{E8CC2447-65F0-FA0E-EB68-715E7A6A1F9F}"/>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1" name="Google Shape;176;p4">
            <a:extLst>
              <a:ext uri="{FF2B5EF4-FFF2-40B4-BE49-F238E27FC236}">
                <a16:creationId xmlns:a16="http://schemas.microsoft.com/office/drawing/2014/main" id="{3D9E16F4-6DCC-BA3D-FDB8-A70DBBDB6E2E}"/>
              </a:ext>
            </a:extLst>
          </p:cNvPr>
          <p:cNvSpPr/>
          <p:nvPr/>
        </p:nvSpPr>
        <p:spPr>
          <a:xfrm>
            <a:off x="8699354" y="386846"/>
            <a:ext cx="1940719"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r>
              <a:rPr kumimoji="0" lang="en-US" sz="1050" b="1" i="0" u="none" strike="noStrike" kern="1200" cap="none" spc="0" normalizeH="0" baseline="0" noProof="0">
                <a:ln>
                  <a:noFill/>
                </a:ln>
                <a:solidFill>
                  <a:prstClr val="black"/>
                </a:solidFill>
                <a:effectLst/>
                <a:uLnTx/>
                <a:uFillTx/>
                <a:latin typeface="Avenir Next LT Pro"/>
                <a:ea typeface="+mn-ea"/>
                <a:cs typeface="+mn-cs"/>
              </a:rPr>
              <a:t>Needs Assessment</a:t>
            </a:r>
            <a:endParaRPr kumimoji="0" sz="105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33" name="Google Shape;178;p4">
            <a:extLst>
              <a:ext uri="{FF2B5EF4-FFF2-40B4-BE49-F238E27FC236}">
                <a16:creationId xmlns:a16="http://schemas.microsoft.com/office/drawing/2014/main" id="{62C5A600-2D69-7841-6163-8DC6F9779E0F}"/>
              </a:ext>
            </a:extLst>
          </p:cNvPr>
          <p:cNvGraphicFramePr/>
          <p:nvPr/>
        </p:nvGraphicFramePr>
        <p:xfrm>
          <a:off x="1524000" y="746452"/>
          <a:ext cx="9144000" cy="1169273"/>
        </p:xfrm>
        <a:graphic>
          <a:graphicData uri="http://schemas.openxmlformats.org/drawingml/2006/table">
            <a:tbl>
              <a:tblPr firstRow="1" bandRow="1">
                <a:noFil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Strengths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Opportunities/Challenges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7419">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8369">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dirty="0">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6" name="Google Shape;191;p5">
            <a:extLst>
              <a:ext uri="{FF2B5EF4-FFF2-40B4-BE49-F238E27FC236}">
                <a16:creationId xmlns:a16="http://schemas.microsoft.com/office/drawing/2014/main" id="{7A9C0A39-6A92-F2F3-DD25-347EE1D783CB}"/>
              </a:ext>
            </a:extLst>
          </p:cNvPr>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School Name</a:t>
            </a: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7" name="TextBox 36">
            <a:extLst>
              <a:ext uri="{FF2B5EF4-FFF2-40B4-BE49-F238E27FC236}">
                <a16:creationId xmlns:a16="http://schemas.microsoft.com/office/drawing/2014/main" id="{616897B1-B9F8-E150-4C6A-0A948F4FC2BD}"/>
              </a:ext>
            </a:extLst>
          </p:cNvPr>
          <p:cNvSpPr txBox="1"/>
          <p:nvPr/>
        </p:nvSpPr>
        <p:spPr>
          <a:xfrm>
            <a:off x="4103077" y="5256781"/>
            <a:ext cx="3985846" cy="265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a:ln>
                  <a:noFill/>
                </a:ln>
                <a:solidFill>
                  <a:prstClr val="black"/>
                </a:solidFill>
                <a:effectLst/>
                <a:uLnTx/>
                <a:uFillTx/>
                <a:latin typeface="Avenir Next LT Pro"/>
                <a:ea typeface="+mn-ea"/>
                <a:cs typeface="+mn-cs"/>
              </a:rPr>
              <a:t>Jamboard Link Here</a:t>
            </a:r>
          </a:p>
        </p:txBody>
      </p:sp>
      <p:sp>
        <p:nvSpPr>
          <p:cNvPr id="38" name="Down Arrow 2">
            <a:extLst>
              <a:ext uri="{FF2B5EF4-FFF2-40B4-BE49-F238E27FC236}">
                <a16:creationId xmlns:a16="http://schemas.microsoft.com/office/drawing/2014/main" id="{DAD2CCD7-562F-E1EE-F77D-7FABE1E3B0EA}"/>
              </a:ext>
            </a:extLst>
          </p:cNvPr>
          <p:cNvSpPr/>
          <p:nvPr/>
        </p:nvSpPr>
        <p:spPr>
          <a:xfrm>
            <a:off x="8516264" y="4290254"/>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9" name="Down Arrow 20">
            <a:extLst>
              <a:ext uri="{FF2B5EF4-FFF2-40B4-BE49-F238E27FC236}">
                <a16:creationId xmlns:a16="http://schemas.microsoft.com/office/drawing/2014/main" id="{E8DB5B14-1F3C-F4C3-7D9A-B688DE413A98}"/>
              </a:ext>
            </a:extLst>
          </p:cNvPr>
          <p:cNvSpPr/>
          <p:nvPr/>
        </p:nvSpPr>
        <p:spPr>
          <a:xfrm>
            <a:off x="2487670" y="4327235"/>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0" name="Down Arrow 21">
            <a:extLst>
              <a:ext uri="{FF2B5EF4-FFF2-40B4-BE49-F238E27FC236}">
                <a16:creationId xmlns:a16="http://schemas.microsoft.com/office/drawing/2014/main" id="{9651F22F-43AB-7288-92E8-298D04BABF88}"/>
              </a:ext>
            </a:extLst>
          </p:cNvPr>
          <p:cNvSpPr/>
          <p:nvPr/>
        </p:nvSpPr>
        <p:spPr>
          <a:xfrm>
            <a:off x="5735074" y="4314827"/>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 name="Picture 2" descr="A screenshot of a smart goals&#10;&#10;Description automatically generated">
            <a:extLst>
              <a:ext uri="{FF2B5EF4-FFF2-40B4-BE49-F238E27FC236}">
                <a16:creationId xmlns:a16="http://schemas.microsoft.com/office/drawing/2014/main" id="{39157CDC-47A1-E289-A4AC-A58E3F94AB86}"/>
              </a:ext>
            </a:extLst>
          </p:cNvPr>
          <p:cNvPicPr>
            <a:picLocks noChangeAspect="1"/>
          </p:cNvPicPr>
          <p:nvPr/>
        </p:nvPicPr>
        <p:blipFill>
          <a:blip r:embed="rId3"/>
          <a:stretch>
            <a:fillRect/>
          </a:stretch>
        </p:blipFill>
        <p:spPr>
          <a:xfrm>
            <a:off x="-210299" y="0"/>
            <a:ext cx="12190425" cy="6860966"/>
          </a:xfrm>
          <a:prstGeom prst="rect">
            <a:avLst/>
          </a:prstGeom>
        </p:spPr>
      </p:pic>
    </p:spTree>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vember 21 Go Team" id="{821B858B-45C0-4D04-A972-FE1B32B448C6}" vid="{AA1492A7-FCD3-4497-88A7-64BDF21F02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www.w3.org/XML/1998/namespace"/>
    <ds:schemaRef ds:uri="http://purl.org/dc/elements/1.1/"/>
    <ds:schemaRef ds:uri="http://purl.org/dc/terms/"/>
    <ds:schemaRef ds:uri="http://schemas.microsoft.com/office/2006/documentManagement/types"/>
    <ds:schemaRef ds:uri="e136758a-e7f7-4029-9cdc-709c7a6ff021"/>
    <ds:schemaRef ds:uri="http://schemas.microsoft.com/office/2006/metadata/properties"/>
    <ds:schemaRef ds:uri="http://schemas.microsoft.com/office/infopath/2007/PartnerControls"/>
    <ds:schemaRef ds:uri="http://schemas.openxmlformats.org/package/2006/metadata/core-properties"/>
    <ds:schemaRef ds:uri="8dcae609-94e2-4108-915c-852935aa21ad"/>
    <ds:schemaRef ds:uri="http://purl.org/dc/dcmitype/"/>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883EA6C-2C42-4571-86BC-152A0DD17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ShapesVTI</Template>
  <TotalTime>4</TotalTime>
  <Words>1878</Words>
  <Application>Microsoft Macintosh PowerPoint</Application>
  <PresentationFormat>Widescreen</PresentationFormat>
  <Paragraphs>228</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Avenir Next LT Pro</vt:lpstr>
      <vt:lpstr>Calibri</vt:lpstr>
      <vt:lpstr>Century Schoolbook</vt:lpstr>
      <vt:lpstr>Sabon Next LT</vt:lpstr>
      <vt:lpstr>Tenorite</vt:lpstr>
      <vt:lpstr>Tw Cen MT</vt:lpstr>
      <vt:lpstr>Verdana</vt:lpstr>
      <vt:lpstr>ShapesVTI</vt:lpstr>
      <vt:lpstr>GO Team  Dunbar ES 11/21/2024 </vt:lpstr>
      <vt:lpstr>Where We Are</vt:lpstr>
      <vt:lpstr>Timeline for GO Teams</vt:lpstr>
      <vt:lpstr>Discussion Items</vt:lpstr>
      <vt:lpstr>Current Strategic Plan</vt:lpstr>
      <vt:lpstr>PowerPoint Presentation</vt:lpstr>
      <vt:lpstr>Data Math Data will be available Dec. 6th </vt:lpstr>
      <vt:lpstr>Continuous Improvement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&amp; Discussion</vt:lpstr>
      <vt:lpstr>PowerPoint Presentation</vt:lpstr>
      <vt:lpstr>Preparing for Budget Development</vt:lpstr>
      <vt:lpstr>PowerPoint Presentation</vt:lpstr>
      <vt:lpstr>PowerPoint Presentation</vt:lpstr>
      <vt:lpstr>Action on the Strategic Plan Priorities</vt:lpstr>
      <vt:lpstr>Where we’re going</vt:lpstr>
      <vt:lpstr>ENROLLMENT </vt:lpstr>
      <vt:lpstr>FY2025 Leveling Change Request </vt:lpstr>
      <vt:lpstr>PowerPoint Presentation</vt:lpstr>
      <vt:lpstr>Security Grant Funds  $45K</vt:lpstr>
      <vt:lpstr>PowerPoint Presentation</vt:lpstr>
      <vt:lpstr>Principal’s Report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Dunbar ES 11/21/2024 </dc:title>
  <dc:creator>Howard, Dorris</dc:creator>
  <cp:lastModifiedBy>Howard, Dorris</cp:lastModifiedBy>
  <cp:revision>1</cp:revision>
  <cp:lastPrinted>2023-09-28T16:30:49Z</cp:lastPrinted>
  <dcterms:created xsi:type="dcterms:W3CDTF">2025-01-16T14:28:14Z</dcterms:created>
  <dcterms:modified xsi:type="dcterms:W3CDTF">2025-01-16T14:32:54Z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